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diagrams/colors1.xml" ContentType="application/vnd.openxmlformats-officedocument.drawingml.diagramColors+xml"/>
  <Override PartName="/ppt/diagrams/data1.xml" ContentType="application/vnd.openxmlformats-officedocument.drawingml.diagramData+xml"/>
  <Override PartName="/ppt/diagrams/drawing1.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3" r:id="rId3"/>
    <p:sldMasterId id="2147483665" r:id="rId4"/>
  </p:sldMasterIdLst>
  <p:notesMasterIdLst>
    <p:notesMasterId r:id="rId6"/>
  </p:notesMasterIdLst>
  <p:handoutMasterIdLst>
    <p:handoutMasterId r:id="rId21"/>
  </p:handoutMasterIdLst>
  <p:sldIdLst>
    <p:sldId id="256" r:id="rId5"/>
    <p:sldId id="283" r:id="rId7"/>
    <p:sldId id="289" r:id="rId8"/>
    <p:sldId id="291" r:id="rId9"/>
    <p:sldId id="290" r:id="rId10"/>
    <p:sldId id="334" r:id="rId11"/>
    <p:sldId id="333" r:id="rId12"/>
    <p:sldId id="337" r:id="rId13"/>
    <p:sldId id="338" r:id="rId14"/>
    <p:sldId id="339" r:id="rId15"/>
    <p:sldId id="343" r:id="rId16"/>
    <p:sldId id="344" r:id="rId17"/>
    <p:sldId id="345" r:id="rId18"/>
    <p:sldId id="367" r:id="rId19"/>
    <p:sldId id="347" r:id="rId20"/>
  </p:sldIdLst>
  <p:sldSz cx="12192000" cy="6858000"/>
  <p:notesSz cx="7099300" cy="10234295"/>
  <p:custDataLst>
    <p:tags r:id="rId25"/>
  </p:custDataLst>
  <p:defaultTex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4D4D4D"/>
    <a:srgbClr val="5AB7D4"/>
    <a:srgbClr val="FE1806"/>
    <a:srgbClr val="651601"/>
    <a:srgbClr val="058908"/>
    <a:srgbClr val="0066FF"/>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570" autoAdjust="0"/>
    <p:restoredTop sz="81054" autoAdjust="0"/>
  </p:normalViewPr>
  <p:slideViewPr>
    <p:cSldViewPr>
      <p:cViewPr varScale="1">
        <p:scale>
          <a:sx n="110" d="100"/>
          <a:sy n="110" d="100"/>
        </p:scale>
        <p:origin x="864" y="108"/>
      </p:cViewPr>
      <p:guideLst>
        <p:guide orient="horz" pos="2188"/>
        <p:guide pos="382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44" d="100"/>
          <a:sy n="44" d="100"/>
        </p:scale>
        <p:origin x="-2424" y="-102"/>
      </p:cViewPr>
      <p:guideLst>
        <p:guide orient="horz" pos="3265"/>
        <p:guide pos="2224"/>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4.xml"/><Relationship Id="rId8" Type="http://schemas.openxmlformats.org/officeDocument/2006/relationships/slide" Target="slides/slide3.xml"/><Relationship Id="rId7" Type="http://schemas.openxmlformats.org/officeDocument/2006/relationships/slide" Target="slides/slide2.xml"/><Relationship Id="rId6" Type="http://schemas.openxmlformats.org/officeDocument/2006/relationships/notesMaster" Target="notesMasters/notesMaster1.xml"/><Relationship Id="rId5" Type="http://schemas.openxmlformats.org/officeDocument/2006/relationships/slide" Target="slides/slide1.xml"/><Relationship Id="rId4" Type="http://schemas.openxmlformats.org/officeDocument/2006/relationships/slideMaster" Target="slideMasters/slideMaster3.xml"/><Relationship Id="rId3" Type="http://schemas.openxmlformats.org/officeDocument/2006/relationships/slideMaster" Target="slideMasters/slideMaster2.xml"/><Relationship Id="rId25" Type="http://schemas.openxmlformats.org/officeDocument/2006/relationships/tags" Target="tags/tag73.xml"/><Relationship Id="rId24" Type="http://schemas.openxmlformats.org/officeDocument/2006/relationships/tableStyles" Target="tableStyles.xml"/><Relationship Id="rId23" Type="http://schemas.openxmlformats.org/officeDocument/2006/relationships/viewProps" Target="viewProps.xml"/><Relationship Id="rId22" Type="http://schemas.openxmlformats.org/officeDocument/2006/relationships/presProps" Target="presProps.xml"/><Relationship Id="rId21" Type="http://schemas.openxmlformats.org/officeDocument/2006/relationships/handoutMaster" Target="handoutMasters/handoutMaster1.xml"/><Relationship Id="rId20" Type="http://schemas.openxmlformats.org/officeDocument/2006/relationships/slide" Target="slides/slide15.xml"/><Relationship Id="rId2" Type="http://schemas.openxmlformats.org/officeDocument/2006/relationships/theme" Target="theme/theme1.xml"/><Relationship Id="rId19" Type="http://schemas.openxmlformats.org/officeDocument/2006/relationships/slide" Target="slides/slide14.xml"/><Relationship Id="rId18" Type="http://schemas.openxmlformats.org/officeDocument/2006/relationships/slide" Target="slides/slide13.xml"/><Relationship Id="rId17" Type="http://schemas.openxmlformats.org/officeDocument/2006/relationships/slide" Target="slides/slide12.xml"/><Relationship Id="rId16" Type="http://schemas.openxmlformats.org/officeDocument/2006/relationships/slide" Target="slides/slide11.xml"/><Relationship Id="rId15" Type="http://schemas.openxmlformats.org/officeDocument/2006/relationships/slide" Target="slides/slide10.xml"/><Relationship Id="rId14" Type="http://schemas.openxmlformats.org/officeDocument/2006/relationships/slide" Target="slides/slide9.xml"/><Relationship Id="rId13" Type="http://schemas.openxmlformats.org/officeDocument/2006/relationships/slide" Target="slides/slide8.xml"/><Relationship Id="rId12" Type="http://schemas.openxmlformats.org/officeDocument/2006/relationships/slide" Target="slides/slide7.xml"/><Relationship Id="rId11" Type="http://schemas.openxmlformats.org/officeDocument/2006/relationships/slide" Target="slides/slide6.xml"/><Relationship Id="rId10" Type="http://schemas.openxmlformats.org/officeDocument/2006/relationships/slide" Target="slides/slide5.xml"/><Relationship Id="rId1" Type="http://schemas.openxmlformats.org/officeDocument/2006/relationships/slideMaster" Target="slideMasters/slide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16B9A8F0-FD03-4A42-B399-DD1847CF3B9C}" type="doc">
      <dgm:prSet loTypeId="process" loCatId="process" qsTypeId="urn:microsoft.com/office/officeart/2005/8/quickstyle/simple1" qsCatId="simple" csTypeId="urn:microsoft.com/office/officeart/2005/8/colors/accent1_2" csCatId="accent1" phldr="0"/>
      <dgm:spPr/>
      <dgm:t>
        <a:bodyPr/>
        <a:p>
          <a:endParaRPr lang="zh-CN" altLang="en-US"/>
        </a:p>
      </dgm:t>
    </dgm:pt>
    <dgm:pt modelId="{6BD16D8A-5653-4713-A20F-D0BDA852D54F}">
      <dgm:prSet phldrT="[文本]" phldr="0" custT="1"/>
      <dgm:spPr/>
      <dgm:t>
        <a:bodyPr vert="horz" wrap="square"/>
        <a:p>
          <a:pPr>
            <a:lnSpc>
              <a:spcPct val="100000"/>
            </a:lnSpc>
            <a:spcBef>
              <a:spcPct val="0"/>
            </a:spcBef>
            <a:spcAft>
              <a:spcPct val="35000"/>
            </a:spcAft>
          </a:pPr>
          <a:r>
            <a:rPr lang="en-US" altLang="zh-CN" sz="2800"/>
            <a:t>1</a:t>
          </a:r>
          <a:r>
            <a:rPr lang="zh-CN" altLang="en-US" sz="2800"/>
            <a:t>什么是</a:t>
          </a:r>
          <a:r>
            <a:rPr lang="zh-CN" altLang="en-US" sz="2800"/>
            <a:t>地理学</a:t>
          </a:r>
          <a:r>
            <a:rPr lang="zh-CN" altLang="en-US" sz="2800"/>
            <a:t/>
          </a:r>
          <a:endParaRPr lang="zh-CN" altLang="en-US" sz="2800"/>
        </a:p>
      </dgm:t>
    </dgm:pt>
    <dgm:pt modelId="{BA930810-751F-4A79-8FB0-11E4409DC6E9}" cxnId="{8F7DB339-EF4A-4F35-8100-7329030921AF}" type="parTrans">
      <dgm:prSet/>
      <dgm:spPr/>
      <dgm:t>
        <a:bodyPr/>
        <a:p>
          <a:endParaRPr lang="zh-CN" altLang="en-US"/>
        </a:p>
      </dgm:t>
    </dgm:pt>
    <dgm:pt modelId="{C8BA2AF4-FE08-4CC9-B85D-A33B6D14188C}" cxnId="{8F7DB339-EF4A-4F35-8100-7329030921AF}" type="sibTrans">
      <dgm:prSet/>
      <dgm:spPr/>
      <dgm:t>
        <a:bodyPr/>
        <a:p>
          <a:endParaRPr lang="zh-CN" altLang="en-US"/>
        </a:p>
      </dgm:t>
    </dgm:pt>
    <dgm:pt modelId="{1FCF0387-0431-424F-8912-B70996C7CAD2}">
      <dgm:prSet phldrT="[文本]" phldr="0" custT="1"/>
      <dgm:spPr/>
      <dgm:t>
        <a:bodyPr vert="horz" wrap="square"/>
        <a:p>
          <a:pPr>
            <a:lnSpc>
              <a:spcPct val="90000"/>
            </a:lnSpc>
            <a:spcBef>
              <a:spcPct val="0"/>
            </a:spcBef>
            <a:spcAft>
              <a:spcPct val="35000"/>
            </a:spcAft>
          </a:pPr>
          <a:r>
            <a:rPr lang="en-US" altLang="zh-CN" sz="2800"/>
            <a:t>2</a:t>
          </a:r>
          <a:r>
            <a:rPr lang="zh-CN" altLang="en-US" sz="2800"/>
            <a:t>检查</a:t>
          </a:r>
          <a:r>
            <a:rPr lang="zh-CN" altLang="en-US" sz="2800"/>
            <a:t>各种</a:t>
          </a:r>
          <a:r>
            <a:rPr lang="zh-CN" altLang="en-US" sz="2800"/>
            <a:t>改进地理学</a:t>
          </a:r>
          <a:r>
            <a:rPr lang="zh-CN" altLang="en-US" sz="2800"/>
            <a:t>的</a:t>
          </a:r>
          <a:r>
            <a:rPr lang="zh-CN" altLang="en-US" sz="2800"/>
            <a:t>尝试</a:t>
          </a:r>
          <a:r>
            <a:rPr lang="zh-CN" altLang="en-US" sz="2800"/>
            <a:t/>
          </a:r>
          <a:endParaRPr lang="zh-CN" altLang="en-US" sz="2800"/>
        </a:p>
      </dgm:t>
    </dgm:pt>
    <dgm:pt modelId="{21A66327-93DC-4FD4-AE8A-8F24FCE05CDE}" cxnId="{2B9A242F-D6B8-4C88-A2C2-30ADD5AF783C}" type="parTrans">
      <dgm:prSet/>
      <dgm:spPr/>
      <dgm:t>
        <a:bodyPr/>
        <a:p>
          <a:endParaRPr lang="zh-CN" altLang="en-US"/>
        </a:p>
      </dgm:t>
    </dgm:pt>
    <dgm:pt modelId="{1ACD84AE-35B3-4501-8CB5-7896D190196E}" cxnId="{2B9A242F-D6B8-4C88-A2C2-30ADD5AF783C}" type="sibTrans">
      <dgm:prSet/>
      <dgm:spPr/>
      <dgm:t>
        <a:bodyPr/>
        <a:p>
          <a:endParaRPr lang="zh-CN" altLang="en-US"/>
        </a:p>
      </dgm:t>
    </dgm:pt>
    <dgm:pt modelId="{FE0953B8-219F-448F-96B3-4A0C1E3EC459}">
      <dgm:prSet phldrT="[文本]" phldr="0" custT="1"/>
      <dgm:spPr/>
      <dgm:t>
        <a:bodyPr vert="horz" wrap="square"/>
        <a:p>
          <a:pPr>
            <a:lnSpc>
              <a:spcPct val="100000"/>
            </a:lnSpc>
            <a:spcBef>
              <a:spcPct val="0"/>
            </a:spcBef>
            <a:spcAft>
              <a:spcPct val="35000"/>
            </a:spcAft>
          </a:pPr>
          <a:r>
            <a:rPr lang="en-US" altLang="zh-CN" sz="2800"/>
            <a:t>3</a:t>
          </a:r>
          <a:r>
            <a:rPr lang="zh-CN" altLang="en-US" sz="2800"/>
            <a:t>地理学</a:t>
          </a:r>
          <a:r>
            <a:rPr lang="zh-CN" altLang="en-US" sz="2800"/>
            <a:t>的</a:t>
          </a:r>
          <a:r>
            <a:rPr lang="zh-CN" altLang="en-US" sz="2800"/>
            <a:t>特点</a:t>
          </a:r>
          <a:r>
            <a:rPr lang="zh-CN" altLang="en-US" sz="2800"/>
            <a:t>和</a:t>
          </a:r>
          <a:r>
            <a:rPr lang="zh-CN" altLang="en-US" sz="2800"/>
            <a:t>性质</a:t>
          </a:r>
          <a:r>
            <a:rPr lang="zh-CN" altLang="en-US" sz="2800"/>
            <a:t/>
          </a:r>
          <a:endParaRPr lang="zh-CN" altLang="en-US" sz="2800"/>
        </a:p>
      </dgm:t>
    </dgm:pt>
    <dgm:pt modelId="{5707F94D-B8B5-466C-96D1-E1A9A5D090C9}" cxnId="{C01AA897-AC8C-4F79-BD18-6C0DCEC825ED}" type="parTrans">
      <dgm:prSet/>
      <dgm:spPr/>
      <dgm:t>
        <a:bodyPr/>
        <a:p>
          <a:endParaRPr lang="zh-CN" altLang="en-US"/>
        </a:p>
      </dgm:t>
    </dgm:pt>
    <dgm:pt modelId="{6CF96CC3-3A72-4D0C-9B21-8FD30484CA44}" cxnId="{C01AA897-AC8C-4F79-BD18-6C0DCEC825ED}" type="sibTrans">
      <dgm:prSet/>
      <dgm:spPr/>
      <dgm:t>
        <a:bodyPr/>
        <a:p>
          <a:endParaRPr lang="zh-CN" altLang="en-US"/>
        </a:p>
      </dgm:t>
    </dgm:pt>
    <dgm:pt modelId="{26682B4D-98F1-4918-8BA4-E9BACFF69973}" type="pres">
      <dgm:prSet presAssocID="{16B9A8F0-FD03-4A42-B399-DD1847CF3B9C}" presName="rootnode" presStyleCnt="0">
        <dgm:presLayoutVars>
          <dgm:chMax/>
          <dgm:chPref/>
          <dgm:dir/>
          <dgm:animLvl val="lvl"/>
        </dgm:presLayoutVars>
      </dgm:prSet>
      <dgm:spPr/>
    </dgm:pt>
    <dgm:pt modelId="{9515C203-8BD5-407E-8585-653A8CA012A0}" type="pres">
      <dgm:prSet presAssocID="{6BD16D8A-5653-4713-A20F-D0BDA852D54F}" presName="composite" presStyleCnt="0"/>
      <dgm:spPr/>
    </dgm:pt>
    <dgm:pt modelId="{E45BFA90-D338-4867-B192-9BF5C62A40B7}" type="pres">
      <dgm:prSet presAssocID="{6BD16D8A-5653-4713-A20F-D0BDA852D54F}" presName="LShape" presStyleLbl="alignNode1" presStyleIdx="0" presStyleCnt="5"/>
      <dgm:spPr/>
    </dgm:pt>
    <dgm:pt modelId="{84F24978-831E-41A8-A919-9DF3159D95B3}" type="pres">
      <dgm:prSet presAssocID="{6BD16D8A-5653-4713-A20F-D0BDA852D54F}" presName="ParentText" presStyleLbl="revTx" presStyleIdx="0" presStyleCnt="3">
        <dgm:presLayoutVars>
          <dgm:chMax val="0"/>
          <dgm:chPref val="0"/>
          <dgm:bulletEnabled val="1"/>
        </dgm:presLayoutVars>
      </dgm:prSet>
      <dgm:spPr/>
    </dgm:pt>
    <dgm:pt modelId="{61A5B80A-01D5-4349-A5BB-33A20E744C6C}" type="pres">
      <dgm:prSet presAssocID="{6BD16D8A-5653-4713-A20F-D0BDA852D54F}" presName="Triangle" presStyleLbl="alignNode1" presStyleIdx="1" presStyleCnt="5"/>
      <dgm:spPr/>
    </dgm:pt>
    <dgm:pt modelId="{FFE52942-E586-4843-BD0B-117C9B932463}" type="pres">
      <dgm:prSet presAssocID="{C8BA2AF4-FE08-4CC9-B85D-A33B6D14188C}" presName="sibTrans" presStyleCnt="0"/>
      <dgm:spPr/>
    </dgm:pt>
    <dgm:pt modelId="{082D2D2D-6BC2-4A1D-90D7-527C7BFBB016}" type="pres">
      <dgm:prSet presAssocID="{C8BA2AF4-FE08-4CC9-B85D-A33B6D14188C}" presName="space" presStyleCnt="0"/>
      <dgm:spPr/>
    </dgm:pt>
    <dgm:pt modelId="{CD2B0587-425B-4323-83E6-BADEF0A365FB}" type="pres">
      <dgm:prSet presAssocID="{1FCF0387-0431-424F-8912-B70996C7CAD2}" presName="composite" presStyleCnt="0"/>
      <dgm:spPr/>
    </dgm:pt>
    <dgm:pt modelId="{D804A231-4617-491C-9766-3FC53C39479E}" type="pres">
      <dgm:prSet presAssocID="{1FCF0387-0431-424F-8912-B70996C7CAD2}" presName="LShape" presStyleLbl="alignNode1" presStyleIdx="2" presStyleCnt="5"/>
      <dgm:spPr/>
    </dgm:pt>
    <dgm:pt modelId="{BC31EB00-2A90-4CCF-B82C-4A7025E8535A}" type="pres">
      <dgm:prSet presAssocID="{1FCF0387-0431-424F-8912-B70996C7CAD2}" presName="ParentText" presStyleLbl="revTx" presStyleIdx="1" presStyleCnt="3">
        <dgm:presLayoutVars>
          <dgm:chMax val="0"/>
          <dgm:chPref val="0"/>
          <dgm:bulletEnabled val="1"/>
        </dgm:presLayoutVars>
      </dgm:prSet>
      <dgm:spPr/>
    </dgm:pt>
    <dgm:pt modelId="{619850C3-35E4-43A9-841E-37DE8E695D93}" type="pres">
      <dgm:prSet presAssocID="{1FCF0387-0431-424F-8912-B70996C7CAD2}" presName="Triangle" presStyleLbl="alignNode1" presStyleIdx="3" presStyleCnt="5"/>
      <dgm:spPr/>
    </dgm:pt>
    <dgm:pt modelId="{814AEBBB-BEC6-4360-9A83-36178B73197B}" type="pres">
      <dgm:prSet presAssocID="{1ACD84AE-35B3-4501-8CB5-7896D190196E}" presName="sibTrans" presStyleCnt="0"/>
      <dgm:spPr/>
    </dgm:pt>
    <dgm:pt modelId="{56EBBF49-9546-4DF1-8A8B-2CCFC0AAEB8A}" type="pres">
      <dgm:prSet presAssocID="{1ACD84AE-35B3-4501-8CB5-7896D190196E}" presName="space" presStyleCnt="0"/>
      <dgm:spPr/>
    </dgm:pt>
    <dgm:pt modelId="{F1BDA1DE-7774-41D4-B6CC-EA34BFE0E1F6}" type="pres">
      <dgm:prSet presAssocID="{FE0953B8-219F-448F-96B3-4A0C1E3EC459}" presName="composite" presStyleCnt="0"/>
      <dgm:spPr/>
    </dgm:pt>
    <dgm:pt modelId="{B12A881D-D55E-4ECD-AEB2-4F5DF5258573}" type="pres">
      <dgm:prSet presAssocID="{FE0953B8-219F-448F-96B3-4A0C1E3EC459}" presName="LShape" presStyleLbl="alignNode1" presStyleIdx="4" presStyleCnt="5"/>
      <dgm:spPr/>
    </dgm:pt>
    <dgm:pt modelId="{D1EE6131-7DC5-43B3-95B0-5EA645B87141}" type="pres">
      <dgm:prSet presAssocID="{FE0953B8-219F-448F-96B3-4A0C1E3EC459}" presName="ParentText" presStyleLbl="revTx" presStyleIdx="2" presStyleCnt="3">
        <dgm:presLayoutVars>
          <dgm:chMax val="0"/>
          <dgm:chPref val="0"/>
          <dgm:bulletEnabled val="1"/>
        </dgm:presLayoutVars>
      </dgm:prSet>
      <dgm:spPr/>
    </dgm:pt>
  </dgm:ptLst>
  <dgm:cxnLst>
    <dgm:cxn modelId="{8F7DB339-EF4A-4F35-8100-7329030921AF}" srcId="{16B9A8F0-FD03-4A42-B399-DD1847CF3B9C}" destId="{6BD16D8A-5653-4713-A20F-D0BDA852D54F}" srcOrd="0" destOrd="0" parTransId="{BA930810-751F-4A79-8FB0-11E4409DC6E9}" sibTransId="{C8BA2AF4-FE08-4CC9-B85D-A33B6D14188C}"/>
    <dgm:cxn modelId="{2B9A242F-D6B8-4C88-A2C2-30ADD5AF783C}" srcId="{16B9A8F0-FD03-4A42-B399-DD1847CF3B9C}" destId="{1FCF0387-0431-424F-8912-B70996C7CAD2}" srcOrd="1" destOrd="0" parTransId="{21A66327-93DC-4FD4-AE8A-8F24FCE05CDE}" sibTransId="{1ACD84AE-35B3-4501-8CB5-7896D190196E}"/>
    <dgm:cxn modelId="{C01AA897-AC8C-4F79-BD18-6C0DCEC825ED}" srcId="{16B9A8F0-FD03-4A42-B399-DD1847CF3B9C}" destId="{FE0953B8-219F-448F-96B3-4A0C1E3EC459}" srcOrd="2" destOrd="0" parTransId="{5707F94D-B8B5-466C-96D1-E1A9A5D090C9}" sibTransId="{6CF96CC3-3A72-4D0C-9B21-8FD30484CA44}"/>
    <dgm:cxn modelId="{0ED49962-F9FD-4D91-BCC1-B608CEF4552E}" type="presOf" srcId="{16B9A8F0-FD03-4A42-B399-DD1847CF3B9C}" destId="{26682B4D-98F1-4918-8BA4-E9BACFF69973}" srcOrd="0" destOrd="0" presId="urn:microsoft.com/office/officeart/2009/3/layout/StepUpProcess"/>
    <dgm:cxn modelId="{CDDB87BD-0DE7-4512-9E5C-086BDA3C9BC9}" type="presParOf" srcId="{26682B4D-98F1-4918-8BA4-E9BACFF69973}" destId="{9515C203-8BD5-407E-8585-653A8CA012A0}" srcOrd="0" destOrd="0" presId="urn:microsoft.com/office/officeart/2009/3/layout/StepUpProcess"/>
    <dgm:cxn modelId="{704BD24F-985E-4582-A388-999062AEA85A}" type="presParOf" srcId="{9515C203-8BD5-407E-8585-653A8CA012A0}" destId="{E45BFA90-D338-4867-B192-9BF5C62A40B7}" srcOrd="0" destOrd="0" presId="urn:microsoft.com/office/officeart/2009/3/layout/StepUpProcess"/>
    <dgm:cxn modelId="{31405CD2-CB85-4485-8357-BA24511A173B}" type="presParOf" srcId="{9515C203-8BD5-407E-8585-653A8CA012A0}" destId="{84F24978-831E-41A8-A919-9DF3159D95B3}" srcOrd="1" destOrd="0" presId="urn:microsoft.com/office/officeart/2009/3/layout/StepUpProcess"/>
    <dgm:cxn modelId="{BCF20DCF-3737-489F-940A-18D2BC83B50A}" type="presOf" srcId="{6BD16D8A-5653-4713-A20F-D0BDA852D54F}" destId="{84F24978-831E-41A8-A919-9DF3159D95B3}" srcOrd="0" destOrd="0" presId="urn:microsoft.com/office/officeart/2009/3/layout/StepUpProcess"/>
    <dgm:cxn modelId="{77CC987B-A2F0-4EB4-83B9-E087F83CCB03}" type="presParOf" srcId="{9515C203-8BD5-407E-8585-653A8CA012A0}" destId="{61A5B80A-01D5-4349-A5BB-33A20E744C6C}" srcOrd="2" destOrd="0" presId="urn:microsoft.com/office/officeart/2009/3/layout/StepUpProcess"/>
    <dgm:cxn modelId="{C8B4D87F-A80F-42FE-A07F-1E18A5152333}" type="presParOf" srcId="{26682B4D-98F1-4918-8BA4-E9BACFF69973}" destId="{FFE52942-E586-4843-BD0B-117C9B932463}" srcOrd="1" destOrd="0" presId="urn:microsoft.com/office/officeart/2009/3/layout/StepUpProcess"/>
    <dgm:cxn modelId="{332DD33C-28DD-4A27-9962-78F948E52D1C}" type="presParOf" srcId="{FFE52942-E586-4843-BD0B-117C9B932463}" destId="{082D2D2D-6BC2-4A1D-90D7-527C7BFBB016}" srcOrd="0" destOrd="1" presId="urn:microsoft.com/office/officeart/2009/3/layout/StepUpProcess"/>
    <dgm:cxn modelId="{D717B05F-57AC-409F-8D22-5A85C548E4B4}" type="presParOf" srcId="{26682B4D-98F1-4918-8BA4-E9BACFF69973}" destId="{CD2B0587-425B-4323-83E6-BADEF0A365FB}" srcOrd="2" destOrd="0" presId="urn:microsoft.com/office/officeart/2009/3/layout/StepUpProcess"/>
    <dgm:cxn modelId="{7D4D53CD-FECC-41B3-9BD2-1E9A6E674FE2}" type="presParOf" srcId="{CD2B0587-425B-4323-83E6-BADEF0A365FB}" destId="{D804A231-4617-491C-9766-3FC53C39479E}" srcOrd="0" destOrd="2" presId="urn:microsoft.com/office/officeart/2009/3/layout/StepUpProcess"/>
    <dgm:cxn modelId="{C104283A-5693-4D7C-AA53-C878AFE2A13D}" type="presParOf" srcId="{CD2B0587-425B-4323-83E6-BADEF0A365FB}" destId="{BC31EB00-2A90-4CCF-B82C-4A7025E8535A}" srcOrd="1" destOrd="2" presId="urn:microsoft.com/office/officeart/2009/3/layout/StepUpProcess"/>
    <dgm:cxn modelId="{124A700A-DDB9-4445-9BF4-875D1F5FAA0C}" type="presOf" srcId="{1FCF0387-0431-424F-8912-B70996C7CAD2}" destId="{BC31EB00-2A90-4CCF-B82C-4A7025E8535A}" srcOrd="0" destOrd="0" presId="urn:microsoft.com/office/officeart/2009/3/layout/StepUpProcess"/>
    <dgm:cxn modelId="{C944EA67-AB0D-4665-8F15-1FDF41F5C5B3}" type="presParOf" srcId="{CD2B0587-425B-4323-83E6-BADEF0A365FB}" destId="{619850C3-35E4-43A9-841E-37DE8E695D93}" srcOrd="2" destOrd="2" presId="urn:microsoft.com/office/officeart/2009/3/layout/StepUpProcess"/>
    <dgm:cxn modelId="{E21C2E37-C66B-45C1-B93B-295EC7223FF7}" type="presParOf" srcId="{26682B4D-98F1-4918-8BA4-E9BACFF69973}" destId="{814AEBBB-BEC6-4360-9A83-36178B73197B}" srcOrd="3" destOrd="0" presId="urn:microsoft.com/office/officeart/2009/3/layout/StepUpProcess"/>
    <dgm:cxn modelId="{B3C576C5-8B85-46A1-8163-32FCE13E82B6}" type="presParOf" srcId="{814AEBBB-BEC6-4360-9A83-36178B73197B}" destId="{56EBBF49-9546-4DF1-8A8B-2CCFC0AAEB8A}" srcOrd="0" destOrd="3" presId="urn:microsoft.com/office/officeart/2009/3/layout/StepUpProcess"/>
    <dgm:cxn modelId="{89774BEA-9114-466C-9370-EB55DBB5186D}" type="presParOf" srcId="{26682B4D-98F1-4918-8BA4-E9BACFF69973}" destId="{F1BDA1DE-7774-41D4-B6CC-EA34BFE0E1F6}" srcOrd="4" destOrd="0" presId="urn:microsoft.com/office/officeart/2009/3/layout/StepUpProcess"/>
    <dgm:cxn modelId="{5C0812C2-93C1-4869-9938-84E5ABD9DBAA}" type="presParOf" srcId="{F1BDA1DE-7774-41D4-B6CC-EA34BFE0E1F6}" destId="{B12A881D-D55E-4ECD-AEB2-4F5DF5258573}" srcOrd="0" destOrd="4" presId="urn:microsoft.com/office/officeart/2009/3/layout/StepUpProcess"/>
    <dgm:cxn modelId="{ED0F3840-7258-4E84-9FB0-A1E676B274E5}" type="presParOf" srcId="{F1BDA1DE-7774-41D4-B6CC-EA34BFE0E1F6}" destId="{D1EE6131-7DC5-43B3-95B0-5EA645B87141}" srcOrd="1" destOrd="4" presId="urn:microsoft.com/office/officeart/2009/3/layout/StepUpProcess"/>
    <dgm:cxn modelId="{1A1566AD-B85C-4075-949E-B5BB98EDF98B}" type="presOf" srcId="{FE0953B8-219F-448F-96B3-4A0C1E3EC459}" destId="{D1EE6131-7DC5-43B3-95B0-5EA645B87141}" srcOrd="0" destOrd="0" presId="urn:microsoft.com/office/officeart/2009/3/layout/StepUpProcess"/>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9928860" cy="4925060"/>
        <a:chOff x="0" y="0"/>
        <a:chExt cx="9928860" cy="4925060"/>
      </a:xfrm>
    </dsp:grpSpPr>
    <dsp:sp modelId="{E45BFA90-D338-4867-B192-9BF5C62A40B7}">
      <dsp:nvSpPr>
        <dsp:cNvPr id="3" name="L 形 2"/>
        <dsp:cNvSpPr/>
      </dsp:nvSpPr>
      <dsp:spPr bwMode="white">
        <a:xfrm rot="5400000">
          <a:off x="914677" y="1786627"/>
          <a:ext cx="1730137" cy="2878909"/>
        </a:xfrm>
        <a:prstGeom prst="corner">
          <a:avLst>
            <a:gd name="adj1" fmla="val 16120"/>
            <a:gd name="adj2" fmla="val 16110"/>
          </a:avLst>
        </a:prstGeom>
      </dsp:spPr>
      <dsp:style>
        <a:lnRef idx="2">
          <a:schemeClr val="accent1"/>
        </a:lnRef>
        <a:fillRef idx="1">
          <a:schemeClr val="accent1"/>
        </a:fillRef>
        <a:effectRef idx="0">
          <a:scrgbClr r="0" g="0" b="0"/>
        </a:effectRef>
        <a:fontRef idx="minor">
          <a:schemeClr val="lt1"/>
        </a:fontRef>
      </dsp:style>
      <dsp:txXfrm rot="5400000">
        <a:off x="914677" y="1786627"/>
        <a:ext cx="1730137" cy="2878909"/>
      </dsp:txXfrm>
    </dsp:sp>
    <dsp:sp modelId="{84F24978-831E-41A8-A919-9DF3159D95B3}">
      <dsp:nvSpPr>
        <dsp:cNvPr id="4" name="矩形 3"/>
        <dsp:cNvSpPr/>
      </dsp:nvSpPr>
      <dsp:spPr bwMode="white">
        <a:xfrm>
          <a:off x="625874" y="2646801"/>
          <a:ext cx="2599095" cy="2278259"/>
        </a:xfrm>
        <a:prstGeom prst="rect">
          <a:avLst/>
        </a:prstGeom>
      </dsp:spPr>
      <dsp:style>
        <a:lnRef idx="0">
          <a:schemeClr val="dk1">
            <a:alpha val="0"/>
          </a:schemeClr>
        </a:lnRef>
        <a:fillRef idx="0">
          <a:schemeClr val="lt1">
            <a:alpha val="0"/>
          </a:schemeClr>
        </a:fillRef>
        <a:effectRef idx="0">
          <a:scrgbClr r="0" g="0" b="0"/>
        </a:effectRef>
        <a:fontRef idx="minor"/>
      </dsp:style>
      <dsp:txBody>
        <a:bodyPr vert="horz" wrap="square" lIns="106680" tIns="106680" rIns="106680" bIns="106680" anchor="t"/>
        <a:lstStyle>
          <a:lvl1pPr algn="l">
            <a:defRPr sz="6500"/>
          </a:lvl1pPr>
          <a:lvl2pPr marL="285750" indent="-285750" algn="l">
            <a:defRPr sz="5000"/>
          </a:lvl2pPr>
          <a:lvl3pPr marL="571500" indent="-285750" algn="l">
            <a:defRPr sz="5000"/>
          </a:lvl3pPr>
          <a:lvl4pPr marL="857250" indent="-285750" algn="l">
            <a:defRPr sz="5000"/>
          </a:lvl4pPr>
          <a:lvl5pPr marL="1143000" indent="-285750" algn="l">
            <a:defRPr sz="5000"/>
          </a:lvl5pPr>
          <a:lvl6pPr marL="1428750" indent="-285750" algn="l">
            <a:defRPr sz="5000"/>
          </a:lvl6pPr>
          <a:lvl7pPr marL="1714500" indent="-285750" algn="l">
            <a:defRPr sz="5000"/>
          </a:lvl7pPr>
          <a:lvl8pPr marL="2000250" indent="-285750" algn="l">
            <a:defRPr sz="5000"/>
          </a:lvl8pPr>
          <a:lvl9pPr marL="2286000" indent="-285750" algn="l">
            <a:defRPr sz="5000"/>
          </a:lvl9pPr>
        </a:lstStyle>
        <a:p>
          <a:pPr lvl="0">
            <a:lnSpc>
              <a:spcPct val="100000"/>
            </a:lnSpc>
            <a:spcBef>
              <a:spcPct val="0"/>
            </a:spcBef>
            <a:spcAft>
              <a:spcPct val="35000"/>
            </a:spcAft>
          </a:pPr>
          <a:r>
            <a:rPr lang="en-US" altLang="zh-CN" sz="2800">
              <a:solidFill>
                <a:schemeClr val="tx1"/>
              </a:solidFill>
            </a:rPr>
            <a:t>1</a:t>
          </a:r>
          <a:r>
            <a:rPr lang="zh-CN" altLang="en-US" sz="2800">
              <a:solidFill>
                <a:schemeClr val="tx1"/>
              </a:solidFill>
            </a:rPr>
            <a:t>什么是</a:t>
          </a:r>
          <a:r>
            <a:rPr lang="zh-CN" altLang="en-US" sz="2800">
              <a:solidFill>
                <a:schemeClr val="tx1"/>
              </a:solidFill>
            </a:rPr>
            <a:t>地理学</a:t>
          </a:r>
          <a:endParaRPr lang="zh-CN" altLang="en-US" sz="2800">
            <a:solidFill>
              <a:schemeClr val="tx1"/>
            </a:solidFill>
          </a:endParaRPr>
        </a:p>
      </dsp:txBody>
      <dsp:txXfrm>
        <a:off x="625874" y="2646801"/>
        <a:ext cx="2599095" cy="2278259"/>
      </dsp:txXfrm>
    </dsp:sp>
    <dsp:sp modelId="{61A5B80A-01D5-4349-A5BB-33A20E744C6C}">
      <dsp:nvSpPr>
        <dsp:cNvPr id="5" name="等腰三角形 4"/>
        <dsp:cNvSpPr/>
      </dsp:nvSpPr>
      <dsp:spPr bwMode="white">
        <a:xfrm>
          <a:off x="2734574" y="1574679"/>
          <a:ext cx="490395" cy="490395"/>
        </a:xfrm>
        <a:prstGeom prst="triangle">
          <a:avLst>
            <a:gd name="adj" fmla="val 100000"/>
          </a:avLst>
        </a:prstGeom>
      </dsp:spPr>
      <dsp:style>
        <a:lnRef idx="2">
          <a:schemeClr val="accent1"/>
        </a:lnRef>
        <a:fillRef idx="1">
          <a:schemeClr val="accent1"/>
        </a:fillRef>
        <a:effectRef idx="0">
          <a:scrgbClr r="0" g="0" b="0"/>
        </a:effectRef>
        <a:fontRef idx="minor">
          <a:schemeClr val="lt1"/>
        </a:fontRef>
      </dsp:style>
      <dsp:txXfrm>
        <a:off x="2734574" y="1574679"/>
        <a:ext cx="490395" cy="490395"/>
      </dsp:txXfrm>
    </dsp:sp>
    <dsp:sp modelId="{D804A231-4617-491C-9766-3FC53C39479E}">
      <dsp:nvSpPr>
        <dsp:cNvPr id="6" name="L 形 5"/>
        <dsp:cNvSpPr/>
      </dsp:nvSpPr>
      <dsp:spPr bwMode="white">
        <a:xfrm rot="5400000">
          <a:off x="4096477" y="999288"/>
          <a:ext cx="1730137" cy="2878909"/>
        </a:xfrm>
        <a:prstGeom prst="corner">
          <a:avLst>
            <a:gd name="adj1" fmla="val 16120"/>
            <a:gd name="adj2" fmla="val 16110"/>
          </a:avLst>
        </a:prstGeom>
      </dsp:spPr>
      <dsp:style>
        <a:lnRef idx="2">
          <a:schemeClr val="accent1"/>
        </a:lnRef>
        <a:fillRef idx="1">
          <a:schemeClr val="accent1"/>
        </a:fillRef>
        <a:effectRef idx="0">
          <a:scrgbClr r="0" g="0" b="0"/>
        </a:effectRef>
        <a:fontRef idx="minor">
          <a:schemeClr val="lt1"/>
        </a:fontRef>
      </dsp:style>
      <dsp:txXfrm rot="5400000">
        <a:off x="4096477" y="999288"/>
        <a:ext cx="1730137" cy="2878909"/>
      </dsp:txXfrm>
    </dsp:sp>
    <dsp:sp modelId="{BC31EB00-2A90-4CCF-B82C-4A7025E8535A}">
      <dsp:nvSpPr>
        <dsp:cNvPr id="7" name="矩形 6"/>
        <dsp:cNvSpPr/>
      </dsp:nvSpPr>
      <dsp:spPr bwMode="white">
        <a:xfrm>
          <a:off x="3807674" y="1859461"/>
          <a:ext cx="2599095" cy="2278259"/>
        </a:xfrm>
        <a:prstGeom prst="rect">
          <a:avLst/>
        </a:prstGeom>
      </dsp:spPr>
      <dsp:style>
        <a:lnRef idx="0">
          <a:schemeClr val="dk1">
            <a:alpha val="0"/>
          </a:schemeClr>
        </a:lnRef>
        <a:fillRef idx="0">
          <a:schemeClr val="lt1">
            <a:alpha val="0"/>
          </a:schemeClr>
        </a:fillRef>
        <a:effectRef idx="0">
          <a:scrgbClr r="0" g="0" b="0"/>
        </a:effectRef>
        <a:fontRef idx="minor"/>
      </dsp:style>
      <dsp:txBody>
        <a:bodyPr vert="horz" wrap="square" lIns="106680" tIns="106680" rIns="106680" bIns="106680" anchor="t"/>
        <a:lstStyle>
          <a:lvl1pPr algn="l">
            <a:defRPr sz="6500"/>
          </a:lvl1pPr>
          <a:lvl2pPr marL="285750" indent="-285750" algn="l">
            <a:defRPr sz="5000"/>
          </a:lvl2pPr>
          <a:lvl3pPr marL="571500" indent="-285750" algn="l">
            <a:defRPr sz="5000"/>
          </a:lvl3pPr>
          <a:lvl4pPr marL="857250" indent="-285750" algn="l">
            <a:defRPr sz="5000"/>
          </a:lvl4pPr>
          <a:lvl5pPr marL="1143000" indent="-285750" algn="l">
            <a:defRPr sz="5000"/>
          </a:lvl5pPr>
          <a:lvl6pPr marL="1428750" indent="-285750" algn="l">
            <a:defRPr sz="5000"/>
          </a:lvl6pPr>
          <a:lvl7pPr marL="1714500" indent="-285750" algn="l">
            <a:defRPr sz="5000"/>
          </a:lvl7pPr>
          <a:lvl8pPr marL="2000250" indent="-285750" algn="l">
            <a:defRPr sz="5000"/>
          </a:lvl8pPr>
          <a:lvl9pPr marL="2286000" indent="-285750" algn="l">
            <a:defRPr sz="5000"/>
          </a:lvl9pPr>
        </a:lstStyle>
        <a:p>
          <a:pPr lvl="0">
            <a:lnSpc>
              <a:spcPct val="90000"/>
            </a:lnSpc>
            <a:spcBef>
              <a:spcPct val="0"/>
            </a:spcBef>
            <a:spcAft>
              <a:spcPct val="35000"/>
            </a:spcAft>
          </a:pPr>
          <a:r>
            <a:rPr lang="en-US" altLang="zh-CN" sz="2800">
              <a:solidFill>
                <a:schemeClr val="tx1"/>
              </a:solidFill>
            </a:rPr>
            <a:t>2</a:t>
          </a:r>
          <a:r>
            <a:rPr lang="zh-CN" altLang="en-US" sz="2800">
              <a:solidFill>
                <a:schemeClr val="tx1"/>
              </a:solidFill>
            </a:rPr>
            <a:t>检查</a:t>
          </a:r>
          <a:r>
            <a:rPr lang="zh-CN" altLang="en-US" sz="2800">
              <a:solidFill>
                <a:schemeClr val="tx1"/>
              </a:solidFill>
            </a:rPr>
            <a:t>各种</a:t>
          </a:r>
          <a:r>
            <a:rPr lang="zh-CN" altLang="en-US" sz="2800">
              <a:solidFill>
                <a:schemeClr val="tx1"/>
              </a:solidFill>
            </a:rPr>
            <a:t>改进地理学</a:t>
          </a:r>
          <a:r>
            <a:rPr lang="zh-CN" altLang="en-US" sz="2800">
              <a:solidFill>
                <a:schemeClr val="tx1"/>
              </a:solidFill>
            </a:rPr>
            <a:t>的</a:t>
          </a:r>
          <a:r>
            <a:rPr lang="zh-CN" altLang="en-US" sz="2800">
              <a:solidFill>
                <a:schemeClr val="tx1"/>
              </a:solidFill>
            </a:rPr>
            <a:t>尝试</a:t>
          </a:r>
          <a:endParaRPr lang="zh-CN" altLang="en-US" sz="2800">
            <a:solidFill>
              <a:schemeClr val="tx1"/>
            </a:solidFill>
          </a:endParaRPr>
        </a:p>
      </dsp:txBody>
      <dsp:txXfrm>
        <a:off x="3807674" y="1859461"/>
        <a:ext cx="2599095" cy="2278259"/>
      </dsp:txXfrm>
    </dsp:sp>
    <dsp:sp modelId="{619850C3-35E4-43A9-841E-37DE8E695D93}">
      <dsp:nvSpPr>
        <dsp:cNvPr id="8" name="等腰三角形 7"/>
        <dsp:cNvSpPr/>
      </dsp:nvSpPr>
      <dsp:spPr bwMode="white">
        <a:xfrm>
          <a:off x="5916374" y="787340"/>
          <a:ext cx="490395" cy="490395"/>
        </a:xfrm>
        <a:prstGeom prst="triangle">
          <a:avLst>
            <a:gd name="adj" fmla="val 100000"/>
          </a:avLst>
        </a:prstGeom>
      </dsp:spPr>
      <dsp:style>
        <a:lnRef idx="2">
          <a:schemeClr val="accent1"/>
        </a:lnRef>
        <a:fillRef idx="1">
          <a:schemeClr val="accent1"/>
        </a:fillRef>
        <a:effectRef idx="0">
          <a:scrgbClr r="0" g="0" b="0"/>
        </a:effectRef>
        <a:fontRef idx="minor">
          <a:schemeClr val="lt1"/>
        </a:fontRef>
      </dsp:style>
      <dsp:txXfrm>
        <a:off x="5916374" y="787340"/>
        <a:ext cx="490395" cy="490395"/>
      </dsp:txXfrm>
    </dsp:sp>
    <dsp:sp modelId="{B12A881D-D55E-4ECD-AEB2-4F5DF5258573}">
      <dsp:nvSpPr>
        <dsp:cNvPr id="9" name="L 形 8"/>
        <dsp:cNvSpPr/>
      </dsp:nvSpPr>
      <dsp:spPr bwMode="white">
        <a:xfrm rot="5400000">
          <a:off x="7278277" y="211948"/>
          <a:ext cx="1730137" cy="2878909"/>
        </a:xfrm>
        <a:prstGeom prst="corner">
          <a:avLst>
            <a:gd name="adj1" fmla="val 16120"/>
            <a:gd name="adj2" fmla="val 16110"/>
          </a:avLst>
        </a:prstGeom>
      </dsp:spPr>
      <dsp:style>
        <a:lnRef idx="2">
          <a:schemeClr val="accent1"/>
        </a:lnRef>
        <a:fillRef idx="1">
          <a:schemeClr val="accent1"/>
        </a:fillRef>
        <a:effectRef idx="0">
          <a:scrgbClr r="0" g="0" b="0"/>
        </a:effectRef>
        <a:fontRef idx="minor">
          <a:schemeClr val="lt1"/>
        </a:fontRef>
      </dsp:style>
      <dsp:txXfrm rot="5400000">
        <a:off x="7278277" y="211948"/>
        <a:ext cx="1730137" cy="2878909"/>
      </dsp:txXfrm>
    </dsp:sp>
    <dsp:sp modelId="{D1EE6131-7DC5-43B3-95B0-5EA645B87141}">
      <dsp:nvSpPr>
        <dsp:cNvPr id="10" name="矩形 9"/>
        <dsp:cNvSpPr/>
      </dsp:nvSpPr>
      <dsp:spPr bwMode="white">
        <a:xfrm>
          <a:off x="6989474" y="1072122"/>
          <a:ext cx="2599095" cy="2278259"/>
        </a:xfrm>
        <a:prstGeom prst="rect">
          <a:avLst/>
        </a:prstGeom>
      </dsp:spPr>
      <dsp:style>
        <a:lnRef idx="0">
          <a:schemeClr val="dk1">
            <a:alpha val="0"/>
          </a:schemeClr>
        </a:lnRef>
        <a:fillRef idx="0">
          <a:schemeClr val="lt1">
            <a:alpha val="0"/>
          </a:schemeClr>
        </a:fillRef>
        <a:effectRef idx="0">
          <a:scrgbClr r="0" g="0" b="0"/>
        </a:effectRef>
        <a:fontRef idx="minor"/>
      </dsp:style>
      <dsp:txBody>
        <a:bodyPr vert="horz" wrap="square" lIns="106680" tIns="106680" rIns="106680" bIns="106680" anchor="t"/>
        <a:lstStyle>
          <a:lvl1pPr algn="l">
            <a:defRPr sz="6500"/>
          </a:lvl1pPr>
          <a:lvl2pPr marL="285750" indent="-285750" algn="l">
            <a:defRPr sz="5000"/>
          </a:lvl2pPr>
          <a:lvl3pPr marL="571500" indent="-285750" algn="l">
            <a:defRPr sz="5000"/>
          </a:lvl3pPr>
          <a:lvl4pPr marL="857250" indent="-285750" algn="l">
            <a:defRPr sz="5000"/>
          </a:lvl4pPr>
          <a:lvl5pPr marL="1143000" indent="-285750" algn="l">
            <a:defRPr sz="5000"/>
          </a:lvl5pPr>
          <a:lvl6pPr marL="1428750" indent="-285750" algn="l">
            <a:defRPr sz="5000"/>
          </a:lvl6pPr>
          <a:lvl7pPr marL="1714500" indent="-285750" algn="l">
            <a:defRPr sz="5000"/>
          </a:lvl7pPr>
          <a:lvl8pPr marL="2000250" indent="-285750" algn="l">
            <a:defRPr sz="5000"/>
          </a:lvl8pPr>
          <a:lvl9pPr marL="2286000" indent="-285750" algn="l">
            <a:defRPr sz="5000"/>
          </a:lvl9pPr>
        </a:lstStyle>
        <a:p>
          <a:pPr lvl="0">
            <a:lnSpc>
              <a:spcPct val="100000"/>
            </a:lnSpc>
            <a:spcBef>
              <a:spcPct val="0"/>
            </a:spcBef>
            <a:spcAft>
              <a:spcPct val="35000"/>
            </a:spcAft>
          </a:pPr>
          <a:r>
            <a:rPr lang="en-US" altLang="zh-CN" sz="2800">
              <a:solidFill>
                <a:schemeClr val="tx1"/>
              </a:solidFill>
            </a:rPr>
            <a:t>3</a:t>
          </a:r>
          <a:r>
            <a:rPr lang="zh-CN" altLang="en-US" sz="2800">
              <a:solidFill>
                <a:schemeClr val="tx1"/>
              </a:solidFill>
            </a:rPr>
            <a:t>地理学</a:t>
          </a:r>
          <a:r>
            <a:rPr lang="zh-CN" altLang="en-US" sz="2800">
              <a:solidFill>
                <a:schemeClr val="tx1"/>
              </a:solidFill>
            </a:rPr>
            <a:t>的</a:t>
          </a:r>
          <a:r>
            <a:rPr lang="zh-CN" altLang="en-US" sz="2800">
              <a:solidFill>
                <a:schemeClr val="tx1"/>
              </a:solidFill>
            </a:rPr>
            <a:t>特点</a:t>
          </a:r>
          <a:r>
            <a:rPr lang="zh-CN" altLang="en-US" sz="2800">
              <a:solidFill>
                <a:schemeClr val="tx1"/>
              </a:solidFill>
            </a:rPr>
            <a:t>和</a:t>
          </a:r>
          <a:r>
            <a:rPr lang="zh-CN" altLang="en-US" sz="2800">
              <a:solidFill>
                <a:schemeClr val="tx1"/>
              </a:solidFill>
            </a:rPr>
            <a:t>性质</a:t>
          </a:r>
          <a:endParaRPr lang="zh-CN" altLang="en-US" sz="2800">
            <a:solidFill>
              <a:schemeClr val="tx1"/>
            </a:solidFill>
          </a:endParaRPr>
        </a:p>
      </dsp:txBody>
      <dsp:txXfrm>
        <a:off x="6989474" y="1072122"/>
        <a:ext cx="2599095" cy="2278259"/>
      </dsp:txXfrm>
    </dsp:sp>
  </dsp:spTree>
</dsp:drawing>
</file>

<file path=ppt/diagrams/layout1.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rSet qsTypeId="urn:microsoft.com/office/officeart/2005/8/quickstyle/simple5"/>
        </dgm:pt>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bkpt" val="fixed"/>
          <dgm:param type="bkPtFixedVal" val="1"/>
          <dgm:param type="off" val="off"/>
          <dgm:param type="grDir" val="bL"/>
          <dgm:param type="flowDir" val="row"/>
        </dgm:alg>
      </dgm:if>
      <dgm:else name="Name2">
        <dgm:alg type="snake">
          <dgm:param type="bkpt" val="fixed"/>
          <dgm:param type="bkPtFixedVal" val="1"/>
          <dgm:param type="off" val="off"/>
          <dgm:param type="grDir" val="bR"/>
          <dgm:param type="flowDir" val="row"/>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type="corner" r:blip="" rot="90">
                <dgm:adjLst>
                  <dgm:adj idx="1" val="0.1612"/>
                  <dgm:adj idx="2" val="0.1611"/>
                </dgm:adjLst>
              </dgm:shape>
            </dgm:if>
            <dgm:else name="Name8">
              <dgm:shape xmlns:r="http://schemas.openxmlformats.org/officeDocument/2006/relationships" type="corner" r:blip="" rot="180">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type="triangle" r:blip="" rot="90">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12066" name="Rectangle 2"/>
          <p:cNvSpPr>
            <a:spLocks noGrp="1" noChangeArrowheads="1"/>
          </p:cNvSpPr>
          <p:nvPr>
            <p:ph type="hdr" sz="quarter"/>
          </p:nvPr>
        </p:nvSpPr>
        <p:spPr bwMode="auto">
          <a:xfrm>
            <a:off x="0"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290" tIns="47645" rIns="95290" bIns="47645" numCol="1" anchor="t" anchorCtr="0" compatLnSpc="1"/>
          <a:lstStyle>
            <a:lvl1pPr defTabSz="952500" eaLnBrk="1" hangingPunct="1">
              <a:defRPr sz="1300"/>
            </a:lvl1pPr>
          </a:lstStyle>
          <a:p>
            <a:pPr>
              <a:defRPr/>
            </a:pPr>
            <a:endParaRPr lang="zh-CN" altLang="en-US"/>
          </a:p>
        </p:txBody>
      </p:sp>
      <p:sp>
        <p:nvSpPr>
          <p:cNvPr id="1112067" name="Rectangle 3"/>
          <p:cNvSpPr>
            <a:spLocks noGrp="1" noChangeArrowheads="1"/>
          </p:cNvSpPr>
          <p:nvPr>
            <p:ph type="dt" sz="quarter" idx="1"/>
          </p:nvPr>
        </p:nvSpPr>
        <p:spPr bwMode="auto">
          <a:xfrm>
            <a:off x="4021138"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290" tIns="47645" rIns="95290" bIns="47645" numCol="1" anchor="t" anchorCtr="0" compatLnSpc="1"/>
          <a:lstStyle>
            <a:lvl1pPr algn="r" defTabSz="952500" eaLnBrk="1" hangingPunct="1">
              <a:defRPr sz="1300"/>
            </a:lvl1pPr>
          </a:lstStyle>
          <a:p>
            <a:pPr>
              <a:defRPr/>
            </a:pPr>
            <a:fld id="{418DF4AD-B13E-4D7C-B609-13BD2E32663D}" type="datetimeFigureOut">
              <a:rPr lang="zh-CN" altLang="en-US"/>
            </a:fld>
            <a:endParaRPr lang="en-US" altLang="zh-CN"/>
          </a:p>
        </p:txBody>
      </p:sp>
      <p:sp>
        <p:nvSpPr>
          <p:cNvPr id="1112068" name="Rectangle 4"/>
          <p:cNvSpPr>
            <a:spLocks noGrp="1" noChangeArrowheads="1"/>
          </p:cNvSpPr>
          <p:nvPr>
            <p:ph type="ftr" sz="quarter" idx="2"/>
          </p:nvPr>
        </p:nvSpPr>
        <p:spPr bwMode="auto">
          <a:xfrm>
            <a:off x="0"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290" tIns="47645" rIns="95290" bIns="47645" numCol="1" anchor="b" anchorCtr="0" compatLnSpc="1"/>
          <a:lstStyle>
            <a:lvl1pPr defTabSz="952500" eaLnBrk="1" hangingPunct="1">
              <a:defRPr sz="1300"/>
            </a:lvl1pPr>
          </a:lstStyle>
          <a:p>
            <a:pPr>
              <a:defRPr/>
            </a:pPr>
            <a:endParaRPr lang="en-US" altLang="zh-CN"/>
          </a:p>
        </p:txBody>
      </p:sp>
      <p:sp>
        <p:nvSpPr>
          <p:cNvPr id="1112069" name="Rectangle 5"/>
          <p:cNvSpPr>
            <a:spLocks noGrp="1" noChangeArrowheads="1"/>
          </p:cNvSpPr>
          <p:nvPr>
            <p:ph type="sldNum" sz="quarter" idx="3"/>
          </p:nvPr>
        </p:nvSpPr>
        <p:spPr bwMode="auto">
          <a:xfrm>
            <a:off x="4021138"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290" tIns="47645" rIns="95290" bIns="47645" numCol="1" anchor="b" anchorCtr="0" compatLnSpc="1"/>
          <a:lstStyle>
            <a:lvl1pPr algn="r" defTabSz="952500" eaLnBrk="1" hangingPunct="1">
              <a:defRPr sz="1300"/>
            </a:lvl1pPr>
          </a:lstStyle>
          <a:p>
            <a:pPr>
              <a:defRPr/>
            </a:pPr>
            <a:fld id="{B9A19F91-68A8-4918-B27A-AC422468D5A6}" type="slidenum">
              <a:rPr lang="zh-CN" altLang="en-US"/>
            </a:fld>
            <a:endParaRPr lang="en-US" altLang="zh-CN"/>
          </a:p>
        </p:txBody>
      </p:sp>
    </p:spTree>
  </p:cSld>
  <p:clrMap bg1="lt1" tx1="dk1" bg2="lt2" tx2="dk2" accent1="accent1" accent2="accent2" accent3="accent3" accent4="accent4" accent5="accent5" accent6="accent6" hlink="hlink" folHlink="folHlink"/>
  <p:hf sldNum="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bwMode="auto">
          <a:xfrm>
            <a:off x="0" y="0"/>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5290" tIns="47645" rIns="95290" bIns="47645" numCol="1" anchor="t" anchorCtr="0" compatLnSpc="1"/>
          <a:lstStyle>
            <a:lvl1pPr defTabSz="952500" eaLnBrk="1" hangingPunct="1">
              <a:defRPr sz="1300">
                <a:latin typeface="Calibri" panose="020F0502020204030204" pitchFamily="34" charset="0"/>
              </a:defRPr>
            </a:lvl1pPr>
          </a:lstStyle>
          <a:p>
            <a:pPr>
              <a:defRPr/>
            </a:pPr>
            <a:endParaRPr lang="zh-CN" altLang="en-US"/>
          </a:p>
        </p:txBody>
      </p:sp>
      <p:sp>
        <p:nvSpPr>
          <p:cNvPr id="3" name="日期占位符 2"/>
          <p:cNvSpPr>
            <a:spLocks noGrp="1"/>
          </p:cNvSpPr>
          <p:nvPr>
            <p:ph type="dt" idx="1"/>
          </p:nvPr>
        </p:nvSpPr>
        <p:spPr bwMode="auto">
          <a:xfrm>
            <a:off x="4021138" y="0"/>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5290" tIns="47645" rIns="95290" bIns="47645" numCol="1" anchor="t" anchorCtr="0" compatLnSpc="1"/>
          <a:lstStyle>
            <a:lvl1pPr algn="r" defTabSz="952500" eaLnBrk="1" hangingPunct="1">
              <a:defRPr sz="1300">
                <a:latin typeface="Calibri" panose="020F0502020204030204" pitchFamily="34" charset="0"/>
              </a:defRPr>
            </a:lvl1pPr>
          </a:lstStyle>
          <a:p>
            <a:pPr>
              <a:defRPr/>
            </a:pPr>
            <a:fld id="{AACC4EED-A230-4215-AA85-A4C13FA46D27}" type="datetimeFigureOut">
              <a:rPr lang="zh-CN" altLang="en-US"/>
            </a:fld>
            <a:endParaRPr lang="en-US" altLang="zh-CN"/>
          </a:p>
        </p:txBody>
      </p:sp>
      <p:sp>
        <p:nvSpPr>
          <p:cNvPr id="4" name="幻灯片图像占位符 3"/>
          <p:cNvSpPr>
            <a:spLocks noGrp="1" noRot="1" noChangeAspect="1"/>
          </p:cNvSpPr>
          <p:nvPr>
            <p:ph type="sldImg" idx="2"/>
          </p:nvPr>
        </p:nvSpPr>
        <p:spPr>
          <a:xfrm>
            <a:off x="138113" y="766763"/>
            <a:ext cx="6824662" cy="3840162"/>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bwMode="auto">
          <a:xfrm>
            <a:off x="709613" y="4860925"/>
            <a:ext cx="5680075" cy="460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5290" tIns="47645" rIns="95290" bIns="47645" numCol="1" anchor="t" anchorCtr="0" compatLnSpc="1"/>
          <a:lstStyle/>
          <a:p>
            <a:pPr lvl="0"/>
            <a:r>
              <a:rPr lang="zh-CN" altLang="en-US" noProof="0"/>
              <a:t>单击此处编辑母版文本样式</a:t>
            </a:r>
            <a:endParaRPr lang="zh-CN" altLang="en-US" noProof="0"/>
          </a:p>
          <a:p>
            <a:pPr lvl="1"/>
            <a:r>
              <a:rPr lang="zh-CN" altLang="en-US" noProof="0"/>
              <a:t>第二级</a:t>
            </a:r>
            <a:endParaRPr lang="zh-CN" altLang="en-US" noProof="0"/>
          </a:p>
          <a:p>
            <a:pPr lvl="2"/>
            <a:r>
              <a:rPr lang="zh-CN" altLang="en-US" noProof="0"/>
              <a:t>第三级</a:t>
            </a:r>
            <a:endParaRPr lang="zh-CN" altLang="en-US" noProof="0"/>
          </a:p>
          <a:p>
            <a:pPr lvl="3"/>
            <a:r>
              <a:rPr lang="zh-CN" altLang="en-US" noProof="0"/>
              <a:t>第四级</a:t>
            </a:r>
            <a:endParaRPr lang="zh-CN" altLang="en-US" noProof="0"/>
          </a:p>
          <a:p>
            <a:pPr lvl="4"/>
            <a:r>
              <a:rPr lang="zh-CN" altLang="en-US" noProof="0"/>
              <a:t>第五级</a:t>
            </a:r>
            <a:endParaRPr lang="zh-CN" altLang="en-US" noProof="0"/>
          </a:p>
        </p:txBody>
      </p:sp>
      <p:sp>
        <p:nvSpPr>
          <p:cNvPr id="6" name="页脚占位符 5"/>
          <p:cNvSpPr>
            <a:spLocks noGrp="1"/>
          </p:cNvSpPr>
          <p:nvPr>
            <p:ph type="ftr" sz="quarter" idx="4"/>
          </p:nvPr>
        </p:nvSpPr>
        <p:spPr bwMode="auto">
          <a:xfrm>
            <a:off x="0" y="9721850"/>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5290" tIns="47645" rIns="95290" bIns="47645" numCol="1" anchor="b" anchorCtr="0" compatLnSpc="1"/>
          <a:lstStyle>
            <a:lvl1pPr defTabSz="952500" eaLnBrk="1" hangingPunct="1">
              <a:defRPr sz="1300">
                <a:latin typeface="Calibri" panose="020F0502020204030204" pitchFamily="34" charset="0"/>
              </a:defRPr>
            </a:lvl1pPr>
          </a:lstStyle>
          <a:p>
            <a:pPr>
              <a:defRPr/>
            </a:pPr>
            <a:endParaRPr lang="zh-CN" altLang="en-US"/>
          </a:p>
        </p:txBody>
      </p:sp>
      <p:sp>
        <p:nvSpPr>
          <p:cNvPr id="7" name="灯片编号占位符 6"/>
          <p:cNvSpPr>
            <a:spLocks noGrp="1"/>
          </p:cNvSpPr>
          <p:nvPr>
            <p:ph type="sldNum" sz="quarter" idx="5"/>
          </p:nvPr>
        </p:nvSpPr>
        <p:spPr bwMode="auto">
          <a:xfrm>
            <a:off x="4021138" y="9721850"/>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5290" tIns="47645" rIns="95290" bIns="47645" numCol="1" anchor="b" anchorCtr="0" compatLnSpc="1"/>
          <a:lstStyle>
            <a:lvl1pPr algn="r" defTabSz="952500" eaLnBrk="1" hangingPunct="1">
              <a:defRPr sz="1300">
                <a:latin typeface="Calibri" panose="020F0502020204030204" pitchFamily="34" charset="0"/>
              </a:defRPr>
            </a:lvl1pPr>
          </a:lstStyle>
          <a:p>
            <a:pPr>
              <a:defRPr/>
            </a:pPr>
            <a:fld id="{5EB8FAC1-7C57-4AE4-B844-5BFFFF70790C}" type="slidenum">
              <a:rPr lang="zh-CN" altLang="en-US"/>
            </a:fld>
            <a:endParaRPr lang="en-US" altLang="zh-CN"/>
          </a:p>
        </p:txBody>
      </p:sp>
    </p:spTree>
  </p:cSld>
  <p:clrMap bg1="lt1" tx1="dk1" bg2="lt2" tx2="dk2" accent1="accent1" accent2="accent2" accent3="accent3" accent4="accent4" accent5="accent5" accent6="accent6" hlink="hlink" folHlink="folHlink"/>
  <p:hf sldNum="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
        <p:nvSpPr>
          <p:cNvPr id="4" name="页眉占位符 3"/>
          <p:cNvSpPr>
            <a:spLocks noGrp="1"/>
          </p:cNvSpPr>
          <p:nvPr>
            <p:ph type="hdr" sz="quarter"/>
          </p:nvPr>
        </p:nvSpPr>
        <p:spPr/>
        <p:txBody>
          <a:bodyPr/>
          <a:p>
            <a:pPr>
              <a:defRPr/>
            </a:pPr>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
        <p:nvSpPr>
          <p:cNvPr id="4" name="页眉占位符 3"/>
          <p:cNvSpPr>
            <a:spLocks noGrp="1"/>
          </p:cNvSpPr>
          <p:nvPr>
            <p:ph type="hdr" sz="quarter"/>
          </p:nvPr>
        </p:nvSpPr>
        <p:spPr/>
        <p:txBody>
          <a:bodyPr/>
          <a:p>
            <a:pPr>
              <a:defRPr/>
            </a:pPr>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
        <p:nvSpPr>
          <p:cNvPr id="4" name="页眉占位符 3"/>
          <p:cNvSpPr>
            <a:spLocks noGrp="1"/>
          </p:cNvSpPr>
          <p:nvPr>
            <p:ph type="hdr" sz="quarter"/>
          </p:nvPr>
        </p:nvSpPr>
        <p:spPr/>
        <p:txBody>
          <a:bodyPr/>
          <a:p>
            <a:pPr>
              <a:defRPr/>
            </a:pPr>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
        <p:nvSpPr>
          <p:cNvPr id="4" name="页眉占位符 3"/>
          <p:cNvSpPr>
            <a:spLocks noGrp="1"/>
          </p:cNvSpPr>
          <p:nvPr>
            <p:ph type="hdr" sz="quarter"/>
          </p:nvPr>
        </p:nvSpPr>
        <p:spPr/>
        <p:txBody>
          <a:bodyPr/>
          <a:p>
            <a:pPr>
              <a:defRPr/>
            </a:pPr>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
        <p:nvSpPr>
          <p:cNvPr id="4" name="页眉占位符 3"/>
          <p:cNvSpPr>
            <a:spLocks noGrp="1"/>
          </p:cNvSpPr>
          <p:nvPr>
            <p:ph type="hdr" sz="quarter"/>
          </p:nvPr>
        </p:nvSpPr>
        <p:spPr/>
        <p:txBody>
          <a:bodyPr/>
          <a:p>
            <a:pPr>
              <a:defRPr/>
            </a:pPr>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
        <p:nvSpPr>
          <p:cNvPr id="4" name="页眉占位符 3"/>
          <p:cNvSpPr>
            <a:spLocks noGrp="1"/>
          </p:cNvSpPr>
          <p:nvPr>
            <p:ph type="hdr" sz="quarter"/>
          </p:nvPr>
        </p:nvSpPr>
        <p:spPr/>
        <p:txBody>
          <a:bodyPr/>
          <a:p>
            <a:pPr>
              <a:defRPr/>
            </a:pPr>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
        <p:nvSpPr>
          <p:cNvPr id="4" name="页眉占位符 3"/>
          <p:cNvSpPr>
            <a:spLocks noGrp="1"/>
          </p:cNvSpPr>
          <p:nvPr>
            <p:ph type="hdr" sz="quarter"/>
          </p:nvPr>
        </p:nvSpPr>
        <p:spPr/>
        <p:txBody>
          <a:bodyPr/>
          <a:p>
            <a:pPr>
              <a:defRPr/>
            </a:pPr>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
        <p:nvSpPr>
          <p:cNvPr id="4" name="页眉占位符 3"/>
          <p:cNvSpPr>
            <a:spLocks noGrp="1"/>
          </p:cNvSpPr>
          <p:nvPr>
            <p:ph type="hdr" sz="quarter"/>
          </p:nvPr>
        </p:nvSpPr>
        <p:spPr/>
        <p:txBody>
          <a:bodyPr/>
          <a:p>
            <a:pPr>
              <a:defRPr/>
            </a:pPr>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
        <p:nvSpPr>
          <p:cNvPr id="4" name="页眉占位符 3"/>
          <p:cNvSpPr>
            <a:spLocks noGrp="1"/>
          </p:cNvSpPr>
          <p:nvPr>
            <p:ph type="hdr" sz="quarter"/>
          </p:nvPr>
        </p:nvSpPr>
        <p:spPr/>
        <p:txBody>
          <a:bodyPr/>
          <a:p>
            <a:pPr>
              <a:defRPr/>
            </a:pPr>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
        <p:nvSpPr>
          <p:cNvPr id="4" name="页眉占位符 3"/>
          <p:cNvSpPr>
            <a:spLocks noGrp="1"/>
          </p:cNvSpPr>
          <p:nvPr>
            <p:ph type="hdr" sz="quarter"/>
          </p:nvPr>
        </p:nvSpPr>
        <p:spPr/>
        <p:txBody>
          <a:bodyPr/>
          <a:p>
            <a:pPr>
              <a:defRPr/>
            </a:pPr>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
        <p:nvSpPr>
          <p:cNvPr id="4" name="页眉占位符 3"/>
          <p:cNvSpPr>
            <a:spLocks noGrp="1"/>
          </p:cNvSpPr>
          <p:nvPr>
            <p:ph type="hdr" sz="quarter"/>
          </p:nvPr>
        </p:nvSpPr>
        <p:spPr/>
        <p:txBody>
          <a:bodyPr/>
          <a:p>
            <a:pPr>
              <a:defRPr/>
            </a:pPr>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
        <p:nvSpPr>
          <p:cNvPr id="4" name="页眉占位符 3"/>
          <p:cNvSpPr>
            <a:spLocks noGrp="1"/>
          </p:cNvSpPr>
          <p:nvPr>
            <p:ph type="hdr" sz="quarter"/>
          </p:nvPr>
        </p:nvSpPr>
        <p:spPr/>
        <p:txBody>
          <a:bodyPr/>
          <a:p>
            <a:pPr>
              <a:defRPr/>
            </a:pPr>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
        <p:nvSpPr>
          <p:cNvPr id="4" name="页眉占位符 3"/>
          <p:cNvSpPr>
            <a:spLocks noGrp="1"/>
          </p:cNvSpPr>
          <p:nvPr>
            <p:ph type="hdr" sz="quarter"/>
          </p:nvPr>
        </p:nvSpPr>
        <p:spPr/>
        <p:txBody>
          <a:bodyPr/>
          <a:p>
            <a:pPr>
              <a:defRPr/>
            </a:pPr>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
        <p:nvSpPr>
          <p:cNvPr id="4" name="页眉占位符 3"/>
          <p:cNvSpPr>
            <a:spLocks noGrp="1"/>
          </p:cNvSpPr>
          <p:nvPr>
            <p:ph type="hdr" sz="quarter"/>
          </p:nvPr>
        </p:nvSpPr>
        <p:spPr/>
        <p:txBody>
          <a:bodyPr/>
          <a:p>
            <a:pPr>
              <a:defRPr/>
            </a:pPr>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
        <p:nvSpPr>
          <p:cNvPr id="4" name="页眉占位符 3"/>
          <p:cNvSpPr>
            <a:spLocks noGrp="1"/>
          </p:cNvSpPr>
          <p:nvPr>
            <p:ph type="hdr" sz="quarter"/>
          </p:nvPr>
        </p:nvSpPr>
        <p:spPr/>
        <p:txBody>
          <a:bodyPr/>
          <a:p>
            <a:pPr>
              <a:defRPr/>
            </a:pPr>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1019176" y="2417762"/>
            <a:ext cx="10515600" cy="1325563"/>
          </a:xfrm>
          <a:prstGeom prst="rect">
            <a:avLst/>
          </a:prstGeom>
        </p:spPr>
        <p:txBody>
          <a:bodyPr/>
          <a:lstStyle/>
          <a:p>
            <a:r>
              <a:rPr lang="zh-CN" altLang="en-US"/>
              <a:t>单击此处编辑母版标题样式</a:t>
            </a:r>
            <a:endParaRPr lang="en-US" dirty="0"/>
          </a:p>
        </p:txBody>
      </p:sp>
      <p:sp>
        <p:nvSpPr>
          <p:cNvPr id="3" name="Content Placeholder 2"/>
          <p:cNvSpPr>
            <a:spLocks noGrp="1"/>
          </p:cNvSpPr>
          <p:nvPr>
            <p:ph idx="1" hasCustomPrompt="1"/>
          </p:nvPr>
        </p:nvSpPr>
        <p:spPr>
          <a:xfrm>
            <a:off x="838200" y="1825625"/>
            <a:ext cx="10515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a:xfrm>
            <a:off x="838200" y="6356350"/>
            <a:ext cx="2743200" cy="365125"/>
          </a:xfrm>
        </p:spPr>
        <p:txBody>
          <a:bodyPr/>
          <a:lstStyle>
            <a:lvl1pPr>
              <a:defRPr/>
            </a:lvl1pPr>
          </a:lstStyle>
          <a:p>
            <a:fld id="{D66F2E5E-C6DB-4E44-B346-950FB39D8C87}" type="datetimeFigureOut">
              <a:rPr lang="en-US" altLang="zh-CN"/>
            </a:fld>
            <a:endParaRPr lang="en-US" altLang="zh-CN"/>
          </a:p>
        </p:txBody>
      </p:sp>
      <p:sp>
        <p:nvSpPr>
          <p:cNvPr id="5" name="Footer Placeholder 4"/>
          <p:cNvSpPr>
            <a:spLocks noGrp="1"/>
          </p:cNvSpPr>
          <p:nvPr>
            <p:ph type="ftr" sz="quarter" idx="11"/>
          </p:nvPr>
        </p:nvSpPr>
        <p:spPr>
          <a:xfrm>
            <a:off x="4038600" y="6356350"/>
            <a:ext cx="4114800" cy="365125"/>
          </a:xfrm>
        </p:spPr>
        <p:txBody>
          <a:bodyPr/>
          <a:lstStyle>
            <a:lvl1pPr>
              <a:defRPr/>
            </a:lvl1pPr>
          </a:lstStyle>
          <a:p>
            <a:endParaRPr lang="en-US" altLang="zh-CN"/>
          </a:p>
        </p:txBody>
      </p:sp>
      <p:sp>
        <p:nvSpPr>
          <p:cNvPr id="6" name="Slide Number Placeholder 5"/>
          <p:cNvSpPr>
            <a:spLocks noGrp="1"/>
          </p:cNvSpPr>
          <p:nvPr>
            <p:ph type="sldNum" sz="quarter" idx="12"/>
          </p:nvPr>
        </p:nvSpPr>
        <p:spPr>
          <a:xfrm>
            <a:off x="8610600" y="6356350"/>
            <a:ext cx="2743200" cy="365125"/>
          </a:xfrm>
        </p:spPr>
        <p:txBody>
          <a:bodyPr/>
          <a:lstStyle>
            <a:lvl1pPr>
              <a:defRPr/>
            </a:lvl1pPr>
          </a:lstStyle>
          <a:p>
            <a:fld id="{288F6445-4720-4E5F-8B01-B842C3013F14}" type="slidenum">
              <a:rPr lang="en-US" altLang="zh-CN"/>
            </a:fld>
            <a:endParaRPr lang="en-US" altLang="zh-CN"/>
          </a:p>
        </p:txBody>
      </p:sp>
    </p:spTree>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838200" y="6356350"/>
            <a:ext cx="2743200" cy="365125"/>
          </a:xfrm>
        </p:spPr>
        <p:txBody>
          <a:bodyPr/>
          <a:lstStyle/>
          <a:p>
            <a:fld id="{263DB197-84B0-484E-9C0F-88358ECCB797}" type="datetimeFigureOut">
              <a:rPr lang="zh-CN" altLang="en-US" smtClean="0"/>
            </a:fld>
            <a:endParaRPr lang="zh-CN" altLang="en-US"/>
          </a:p>
        </p:txBody>
      </p:sp>
      <p:sp>
        <p:nvSpPr>
          <p:cNvPr id="4" name="页脚占位符 3"/>
          <p:cNvSpPr>
            <a:spLocks noGrp="1"/>
          </p:cNvSpPr>
          <p:nvPr>
            <p:ph type="ftr" sz="quarter" idx="11"/>
          </p:nvPr>
        </p:nvSpPr>
        <p:spPr>
          <a:xfrm>
            <a:off x="4038600" y="6356350"/>
            <a:ext cx="4114800" cy="365125"/>
          </a:xfr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p:spPr>
        <p:txBody>
          <a:bodyPr/>
          <a:lstStyle/>
          <a:p>
            <a:fld id="{E077DA78-E013-4A8C-AD75-63A150561B10}" type="slidenum">
              <a:rPr lang="zh-CN" altLang="en-US" smtClean="0"/>
            </a:fld>
            <a:endParaRPr lang="zh-CN" altLang="en-US"/>
          </a:p>
        </p:txBody>
      </p:sp>
    </p:spTree>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dirty="0"/>
          </a:p>
        </p:txBody>
      </p:sp>
      <p:sp>
        <p:nvSpPr>
          <p:cNvPr id="4" name="Date Placeholder 3"/>
          <p:cNvSpPr>
            <a:spLocks noGrp="1"/>
          </p:cNvSpPr>
          <p:nvPr>
            <p:ph type="dt" sz="half" idx="10"/>
          </p:nvPr>
        </p:nvSpPr>
        <p:spPr>
          <a:xfrm>
            <a:off x="838200" y="6356350"/>
            <a:ext cx="2743200" cy="365125"/>
          </a:xfrm>
        </p:spPr>
        <p:txBody>
          <a:bodyPr/>
          <a:lstStyle>
            <a:lvl1pPr>
              <a:defRPr/>
            </a:lvl1pPr>
          </a:lstStyle>
          <a:p>
            <a:fld id="{97426A54-CBDE-43F7-B568-983C4E88A104}" type="datetimeFigureOut">
              <a:rPr lang="en-US" altLang="zh-CN"/>
            </a:fld>
            <a:endParaRPr lang="en-US" altLang="zh-CN"/>
          </a:p>
        </p:txBody>
      </p:sp>
      <p:sp>
        <p:nvSpPr>
          <p:cNvPr id="5" name="Footer Placeholder 4"/>
          <p:cNvSpPr>
            <a:spLocks noGrp="1"/>
          </p:cNvSpPr>
          <p:nvPr>
            <p:ph type="ftr" sz="quarter" idx="11"/>
          </p:nvPr>
        </p:nvSpPr>
        <p:spPr>
          <a:xfrm>
            <a:off x="4038600" y="6356350"/>
            <a:ext cx="4114800" cy="365125"/>
          </a:xfrm>
        </p:spPr>
        <p:txBody>
          <a:bodyPr/>
          <a:lstStyle>
            <a:lvl1pPr>
              <a:defRPr/>
            </a:lvl1pPr>
          </a:lstStyle>
          <a:p>
            <a:endParaRPr lang="en-US" altLang="zh-CN"/>
          </a:p>
        </p:txBody>
      </p:sp>
      <p:sp>
        <p:nvSpPr>
          <p:cNvPr id="6" name="Slide Number Placeholder 5"/>
          <p:cNvSpPr>
            <a:spLocks noGrp="1"/>
          </p:cNvSpPr>
          <p:nvPr>
            <p:ph type="sldNum" sz="quarter" idx="12"/>
          </p:nvPr>
        </p:nvSpPr>
        <p:spPr>
          <a:xfrm>
            <a:off x="8610600" y="6356350"/>
            <a:ext cx="2743200" cy="365125"/>
          </a:xfrm>
        </p:spPr>
        <p:txBody>
          <a:bodyPr/>
          <a:lstStyle>
            <a:lvl1pPr>
              <a:defRPr/>
            </a:lvl1pPr>
          </a:lstStyle>
          <a:p>
            <a:fld id="{E786EC5F-1D40-4A47-B640-61A7F1039D15}" type="slidenum">
              <a:rPr lang="en-US" altLang="zh-CN"/>
            </a:fld>
            <a:endParaRPr lang="en-US" altLang="zh-CN"/>
          </a:p>
        </p:txBody>
      </p:sp>
    </p:spTree>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2"/>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dirty="0"/>
              <a:t>单击此处编辑标题</a:t>
            </a:r>
            <a:endParaRPr lang="zh-CN" altLang="en-US" dirty="0"/>
          </a:p>
        </p:txBody>
      </p:sp>
      <p:sp>
        <p:nvSpPr>
          <p:cNvPr id="3" name="副标题 2"/>
          <p:cNvSpPr>
            <a:spLocks noGrp="1"/>
          </p:cNvSpPr>
          <p:nvPr>
            <p:ph type="subTitle" idx="1" hasCustomPrompt="1"/>
            <p:custDataLst>
              <p:tags r:id="rId3"/>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单击此处编辑文本</a:t>
            </a:r>
            <a:endParaRPr lang="zh-CN" altLang="en-US"/>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p>
            <a:r>
              <a:rPr lang="zh-CN" altLang="en-US"/>
              <a:t>单击此处编辑母版标题样式</a:t>
            </a:r>
            <a:endParaRPr lang="zh-CN" altLang="en-US"/>
          </a:p>
        </p:txBody>
      </p:sp>
    </p:spTree>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标题幻灯片">
    <p:bg>
      <p:bgPr>
        <a:solidFill>
          <a:schemeClr val="bg1"/>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vert="horz" lIns="91440" tIns="45720" rIns="91440" bIns="45720" rtlCol="0" anchor="ctr"/>
          <a:p>
            <a:pPr fontAlgn="base"/>
            <a:fld id="{82F288E0-7875-42C4-84C8-98DBBD3BF4D2}"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自定义版式">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pPr fontAlgn="base"/>
            <a:r>
              <a:rPr lang="zh-CN" altLang="en-US" strike="noStrike" noProof="1" smtClean="0"/>
              <a:t>单击此处编辑母版标题样式</a:t>
            </a:r>
            <a:endParaRPr lang="zh-CN" altLang="en-US" strike="noStrike" noProof="1"/>
          </a:p>
        </p:txBody>
      </p:sp>
      <p:sp>
        <p:nvSpPr>
          <p:cNvPr id="3" name="日期占位符 2"/>
          <p:cNvSpPr>
            <a:spLocks noGrp="1"/>
          </p:cNvSpPr>
          <p:nvPr>
            <p:ph type="dt" sz="half" idx="10"/>
          </p:nvPr>
        </p:nvSpPr>
        <p:spPr>
          <a:xfrm>
            <a:off x="838200" y="6356350"/>
            <a:ext cx="2743200" cy="365125"/>
          </a:xfrm>
          <a:prstGeom prst="rect">
            <a:avLst/>
          </a:prstGeom>
        </p:spPr>
        <p:txBody>
          <a:bodyPr vert="horz" lIns="91440" tIns="45720" rIns="91440" bIns="45720" rtlCol="0" anchor="ctr"/>
          <a:lstStyle/>
          <a:p>
            <a:pPr fontAlgn="base"/>
            <a:fld id="{82F288E0-7875-42C4-84C8-98DBBD3BF4D2}"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nvPr>
        </p:nvSpPr>
        <p:spPr>
          <a:xfrm>
            <a:off x="4038600" y="6356350"/>
            <a:ext cx="4114800" cy="365125"/>
          </a:xfrm>
        </p:spPr>
        <p:txBody>
          <a:bodyPr/>
          <a:lstStyle/>
          <a:p>
            <a:pPr fontAlgn="base"/>
            <a:endParaRPr lang="zh-CN" altLang="en-US" strike="noStrike" noProof="1"/>
          </a:p>
        </p:txBody>
      </p:sp>
      <p:sp>
        <p:nvSpPr>
          <p:cNvPr id="5" name="灯片编号占位符 4"/>
          <p:cNvSpPr>
            <a:spLocks noGrp="1"/>
          </p:cNvSpPr>
          <p:nvPr>
            <p:ph type="sldNum" sz="quarter" idx="12"/>
          </p:nvPr>
        </p:nvSpPr>
        <p:spPr>
          <a:xfrm>
            <a:off x="8610600" y="6356350"/>
            <a:ext cx="2743200" cy="365125"/>
          </a:xfrm>
        </p:spPr>
        <p:txBody>
          <a:bodyPr/>
          <a:lstStyle/>
          <a:p>
            <a:pPr fontAlgn="base"/>
            <a:fld id="{E077DA78-E013-4A8C-AD75-63A150561B10}"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hf sldNum="0" hdr="0" ftr="0" dt="0"/>
</p:sldLayout>
</file>

<file path=ppt/slideMasters/_rels/slideMaster1.xml.rels><?xml version="1.0" encoding="UTF-8" standalone="yes"?>
<Relationships xmlns="http://schemas.openxmlformats.org/package/2006/relationships"><Relationship Id="rId9" Type="http://schemas.openxmlformats.org/officeDocument/2006/relationships/theme" Target="../theme/theme1.xml"/><Relationship Id="rId8" Type="http://schemas.openxmlformats.org/officeDocument/2006/relationships/image" Target="../media/image4.png"/><Relationship Id="rId7" Type="http://schemas.openxmlformats.org/officeDocument/2006/relationships/image" Target="../media/image3.png"/><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13.xml"/><Relationship Id="rId8" Type="http://schemas.openxmlformats.org/officeDocument/2006/relationships/slideLayout" Target="../slideLayouts/slideLayout12.xml"/><Relationship Id="rId7" Type="http://schemas.openxmlformats.org/officeDocument/2006/relationships/slideLayout" Target="../slideLayouts/slideLayout11.xml"/><Relationship Id="rId6" Type="http://schemas.openxmlformats.org/officeDocument/2006/relationships/slideLayout" Target="../slideLayouts/slideLayout10.xml"/><Relationship Id="rId5" Type="http://schemas.openxmlformats.org/officeDocument/2006/relationships/slideLayout" Target="../slideLayouts/slideLayout9.xml"/><Relationship Id="rId4" Type="http://schemas.openxmlformats.org/officeDocument/2006/relationships/slideLayout" Target="../slideLayouts/slideLayout8.xml"/><Relationship Id="rId3" Type="http://schemas.openxmlformats.org/officeDocument/2006/relationships/slideLayout" Target="../slideLayouts/slideLayout7.xml"/><Relationship Id="rId2" Type="http://schemas.openxmlformats.org/officeDocument/2006/relationships/slideLayout" Target="../slideLayouts/slideLayout6.xml"/><Relationship Id="rId18" Type="http://schemas.openxmlformats.org/officeDocument/2006/relationships/theme" Target="../theme/theme2.xml"/><Relationship Id="rId17" Type="http://schemas.openxmlformats.org/officeDocument/2006/relationships/tags" Target="../tags/tag62.xml"/><Relationship Id="rId16" Type="http://schemas.openxmlformats.org/officeDocument/2006/relationships/tags" Target="../tags/tag61.xml"/><Relationship Id="rId15" Type="http://schemas.openxmlformats.org/officeDocument/2006/relationships/tags" Target="../tags/tag60.xml"/><Relationship Id="rId14" Type="http://schemas.openxmlformats.org/officeDocument/2006/relationships/tags" Target="../tags/tag59.xml"/><Relationship Id="rId13" Type="http://schemas.openxmlformats.org/officeDocument/2006/relationships/tags" Target="../tags/tag58.xml"/><Relationship Id="rId12" Type="http://schemas.openxmlformats.org/officeDocument/2006/relationships/tags" Target="../tags/tag57.xml"/><Relationship Id="rId11" Type="http://schemas.openxmlformats.org/officeDocument/2006/relationships/slideLayout" Target="../slideLayouts/slideLayout15.xml"/><Relationship Id="rId10" Type="http://schemas.openxmlformats.org/officeDocument/2006/relationships/slideLayout" Target="../slideLayouts/slideLayout14.xml"/><Relationship Id="rId1" Type="http://schemas.openxmlformats.org/officeDocument/2006/relationships/slideLayout" Target="../slideLayouts/slideLayout5.xml"/></Relationships>
</file>

<file path=ppt/slideMasters/_rels/slideMaster3.xml.rels><?xml version="1.0" encoding="UTF-8" standalone="yes"?>
<Relationships xmlns="http://schemas.openxmlformats.org/package/2006/relationships"><Relationship Id="rId6" Type="http://schemas.openxmlformats.org/officeDocument/2006/relationships/theme" Target="../theme/theme3.xml"/><Relationship Id="rId5" Type="http://schemas.openxmlformats.org/officeDocument/2006/relationships/image" Target="../media/image5.png"/><Relationship Id="rId4" Type="http://schemas.openxmlformats.org/officeDocument/2006/relationships/image" Target="../media/image2.png"/><Relationship Id="rId3" Type="http://schemas.openxmlformats.org/officeDocument/2006/relationships/image" Target="../media/image1.png"/><Relationship Id="rId2" Type="http://schemas.openxmlformats.org/officeDocument/2006/relationships/slideLayout" Target="../slideLayouts/slideLayout17.xml"/><Relationship Id="rId1"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图片 2"/>
          <p:cNvPicPr>
            <a:picLocks noChangeAspect="1" noChangeArrowheads="1"/>
          </p:cNvPicPr>
          <p:nvPr userDrawn="1"/>
        </p:nvPicPr>
        <p:blipFill>
          <a:blip r:embed="rId5">
            <a:extLst>
              <a:ext uri="{28A0092B-C50C-407E-A947-70E740481C1C}">
                <a14:useLocalDpi xmlns:a14="http://schemas.microsoft.com/office/drawing/2010/main" val="0"/>
              </a:ext>
            </a:extLst>
          </a:blip>
          <a:srcRect l="-2" r="134"/>
          <a:stretch>
            <a:fillRect/>
          </a:stretch>
        </p:blipFill>
        <p:spPr bwMode="auto">
          <a:xfrm>
            <a:off x="0" y="-47625"/>
            <a:ext cx="12287250" cy="1135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图片 1"/>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0" y="981075"/>
            <a:ext cx="12287250" cy="5167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6"/>
          <p:cNvSpPr>
            <a:spLocks noChangeArrowheads="1"/>
          </p:cNvSpPr>
          <p:nvPr userDrawn="1"/>
        </p:nvSpPr>
        <p:spPr bwMode="auto">
          <a:xfrm>
            <a:off x="0" y="973138"/>
            <a:ext cx="12287250" cy="5167312"/>
          </a:xfrm>
          <a:prstGeom prst="rect">
            <a:avLst/>
          </a:prstGeom>
          <a:solidFill>
            <a:srgbClr val="FFFFFF">
              <a:alpha val="85000"/>
            </a:srgbClr>
          </a:solidFill>
          <a:ln>
            <a:noFill/>
          </a:ln>
          <a:effec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endParaRPr lang="zh-CN" altLang="en-US"/>
          </a:p>
        </p:txBody>
      </p:sp>
      <p:pic>
        <p:nvPicPr>
          <p:cNvPr id="1029" name="Picture 5"/>
          <p:cNvPicPr>
            <a:picLocks noChangeAspect="1" noChangeArrowheads="1"/>
          </p:cNvPicPr>
          <p:nvPr userDrawn="1"/>
        </p:nvPicPr>
        <p:blipFill>
          <a:blip r:embed="rId7">
            <a:extLst>
              <a:ext uri="{28A0092B-C50C-407E-A947-70E740481C1C}">
                <a14:useLocalDpi xmlns:a14="http://schemas.microsoft.com/office/drawing/2010/main" val="0"/>
              </a:ext>
            </a:extLst>
          </a:blip>
          <a:srcRect l="232" t="-2925" b="4565"/>
          <a:stretch>
            <a:fillRect/>
          </a:stretch>
        </p:blipFill>
        <p:spPr bwMode="auto">
          <a:xfrm>
            <a:off x="0" y="6021388"/>
            <a:ext cx="12287250"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12" descr="空心图标"/>
          <p:cNvPicPr>
            <a:picLocks noChangeAspect="1" noChangeArrowheads="1"/>
          </p:cNvPicPr>
          <p:nvPr userDrawn="1"/>
        </p:nvPicPr>
        <p:blipFill>
          <a:blip r:embed="rId8">
            <a:extLst>
              <a:ext uri="{28A0092B-C50C-407E-A947-70E740481C1C}">
                <a14:useLocalDpi xmlns:a14="http://schemas.microsoft.com/office/drawing/2010/main" val="0"/>
              </a:ext>
            </a:extLst>
          </a:blip>
          <a:srcRect b="47253"/>
          <a:stretch>
            <a:fillRect/>
          </a:stretch>
        </p:blipFill>
        <p:spPr bwMode="auto">
          <a:xfrm>
            <a:off x="9625013" y="5170488"/>
            <a:ext cx="2343150" cy="1427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3"/>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fld id="{49AE70B2-8BF9-45C0-BB95-33D1B9D3A854}" type="slidenum">
              <a:rPr lang="zh-CN" altLang="en-US" smtClean="0"/>
            </a:fld>
            <a:endParaRPr lang="zh-CN" altLang="en-US" dirty="0"/>
          </a:p>
        </p:txBody>
      </p:sp>
    </p:spTree>
    <p:custDataLst>
      <p:tags r:id="rId17"/>
    </p:custDataLst>
  </p:cSld>
  <p:clrMap bg1="lt1" tx1="dk1" bg2="lt2" tx2="dk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 id="2147483658" r:id="rId5"/>
    <p:sldLayoutId id="2147483659" r:id="rId6"/>
    <p:sldLayoutId id="2147483660" r:id="rId7"/>
    <p:sldLayoutId id="2147483661" r:id="rId8"/>
    <p:sldLayoutId id="2147483662" r:id="rId9"/>
    <p:sldLayoutId id="2147483663" r:id="rId10"/>
    <p:sldLayoutId id="2147483664" r:id="rId11"/>
  </p:sldLayoutIdLst>
  <p:hf sldNum="0" hdr="0" ftr="0" dt="0"/>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p:pic>
        <p:nvPicPr>
          <p:cNvPr id="1026" name="图片 2"/>
          <p:cNvPicPr>
            <a:picLocks noChangeAspect="1"/>
          </p:cNvPicPr>
          <p:nvPr userDrawn="1"/>
        </p:nvPicPr>
        <p:blipFill>
          <a:blip r:embed="rId3"/>
          <a:srcRect l="-2" r="134"/>
          <a:stretch>
            <a:fillRect/>
          </a:stretch>
        </p:blipFill>
        <p:spPr>
          <a:xfrm>
            <a:off x="0" y="-47625"/>
            <a:ext cx="12287250" cy="1135063"/>
          </a:xfrm>
          <a:prstGeom prst="rect">
            <a:avLst/>
          </a:prstGeom>
          <a:noFill/>
          <a:ln w="9525">
            <a:noFill/>
          </a:ln>
        </p:spPr>
      </p:pic>
      <p:pic>
        <p:nvPicPr>
          <p:cNvPr id="1027" name="图片 1"/>
          <p:cNvPicPr>
            <a:picLocks noChangeAspect="1"/>
          </p:cNvPicPr>
          <p:nvPr userDrawn="1"/>
        </p:nvPicPr>
        <p:blipFill>
          <a:blip r:embed="rId4"/>
          <a:stretch>
            <a:fillRect/>
          </a:stretch>
        </p:blipFill>
        <p:spPr>
          <a:xfrm>
            <a:off x="0" y="981075"/>
            <a:ext cx="12287250" cy="5167313"/>
          </a:xfrm>
          <a:prstGeom prst="rect">
            <a:avLst/>
          </a:prstGeom>
          <a:noFill/>
          <a:ln w="9525">
            <a:noFill/>
          </a:ln>
        </p:spPr>
      </p:pic>
      <p:sp>
        <p:nvSpPr>
          <p:cNvPr id="2" name="Rectangle 6"/>
          <p:cNvSpPr>
            <a:spLocks noChangeArrowheads="1"/>
          </p:cNvSpPr>
          <p:nvPr/>
        </p:nvSpPr>
        <p:spPr bwMode="auto">
          <a:xfrm>
            <a:off x="0" y="973138"/>
            <a:ext cx="12287250" cy="5167313"/>
          </a:xfrm>
          <a:prstGeom prst="rect">
            <a:avLst/>
          </a:prstGeom>
          <a:solidFill>
            <a:srgbClr val="FFFFFF">
              <a:alpha val="85000"/>
            </a:srgbClr>
          </a:solidFill>
          <a:ln>
            <a:noFill/>
          </a:ln>
          <a:effec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pic>
        <p:nvPicPr>
          <p:cNvPr id="1029" name="Picture 5"/>
          <p:cNvPicPr>
            <a:picLocks noChangeAspect="1"/>
          </p:cNvPicPr>
          <p:nvPr userDrawn="1"/>
        </p:nvPicPr>
        <p:blipFill>
          <a:blip r:embed="rId5"/>
          <a:srcRect l="232" t="-2925" b="4565"/>
          <a:stretch>
            <a:fillRect/>
          </a:stretch>
        </p:blipFill>
        <p:spPr>
          <a:xfrm>
            <a:off x="0" y="6021388"/>
            <a:ext cx="12287250" cy="892175"/>
          </a:xfrm>
          <a:prstGeom prst="rect">
            <a:avLst/>
          </a:prstGeom>
          <a:noFill/>
          <a:ln w="9525">
            <a:noFill/>
          </a:ln>
        </p:spPr>
      </p:pic>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fld id="{82F288E0-7875-42C4-84C8-98DBBD3BF4D2}"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Tree>
  </p:cSld>
  <p:clrMap bg1="lt1" tx1="dk1" bg2="lt2" tx2="dk2" accent1="accent1" accent2="accent2" accent3="accent3" accent4="accent4" accent5="accent5" accent6="accent6" hlink="hlink" folHlink="folHlink"/>
  <p:sldLayoutIdLst>
    <p:sldLayoutId id="2147483666" r:id="rId1"/>
    <p:sldLayoutId id="2147483667" r:id="rId2"/>
  </p:sldLayoutIdLst>
  <p:hf sldNum="0" hdr="0" ftr="0" dt="0"/>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7" Type="http://schemas.openxmlformats.org/officeDocument/2006/relationships/notesSlide" Target="../notesSlides/notesSlide4.xml"/><Relationship Id="rId6" Type="http://schemas.openxmlformats.org/officeDocument/2006/relationships/slideLayout" Target="../slideLayouts/slideLayout2.xml"/><Relationship Id="rId5" Type="http://schemas.microsoft.com/office/2007/relationships/diagramDrawing" Target="../diagrams/drawing1.xml"/><Relationship Id="rId4" Type="http://schemas.openxmlformats.org/officeDocument/2006/relationships/diagramColors" Target="../diagrams/colors1.xml"/><Relationship Id="rId3" Type="http://schemas.openxmlformats.org/officeDocument/2006/relationships/diagramQuickStyle" Target="../diagrams/quickStyle1.xml"/><Relationship Id="rId2" Type="http://schemas.openxmlformats.org/officeDocument/2006/relationships/diagramLayout" Target="../diagrams/layout1.xml"/><Relationship Id="rId1" Type="http://schemas.openxmlformats.org/officeDocument/2006/relationships/diagramData" Target="../diagrams/data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9" Type="http://schemas.openxmlformats.org/officeDocument/2006/relationships/tags" Target="../tags/tag71.xml"/><Relationship Id="rId8" Type="http://schemas.openxmlformats.org/officeDocument/2006/relationships/tags" Target="../tags/tag70.xml"/><Relationship Id="rId7" Type="http://schemas.openxmlformats.org/officeDocument/2006/relationships/tags" Target="../tags/tag69.xml"/><Relationship Id="rId6" Type="http://schemas.openxmlformats.org/officeDocument/2006/relationships/tags" Target="../tags/tag68.xml"/><Relationship Id="rId5" Type="http://schemas.openxmlformats.org/officeDocument/2006/relationships/tags" Target="../tags/tag67.xml"/><Relationship Id="rId4" Type="http://schemas.openxmlformats.org/officeDocument/2006/relationships/tags" Target="../tags/tag66.xml"/><Relationship Id="rId3" Type="http://schemas.openxmlformats.org/officeDocument/2006/relationships/tags" Target="../tags/tag65.xml"/><Relationship Id="rId2" Type="http://schemas.openxmlformats.org/officeDocument/2006/relationships/tags" Target="../tags/tag64.xml"/><Relationship Id="rId11" Type="http://schemas.openxmlformats.org/officeDocument/2006/relationships/notesSlide" Target="../notesSlides/notesSlide7.xml"/><Relationship Id="rId10" Type="http://schemas.openxmlformats.org/officeDocument/2006/relationships/slideLayout" Target="../slideLayouts/slideLayout2.xml"/><Relationship Id="rId1" Type="http://schemas.openxmlformats.org/officeDocument/2006/relationships/tags" Target="../tags/tag63.xml"/></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2.xml"/><Relationship Id="rId2" Type="http://schemas.openxmlformats.org/officeDocument/2006/relationships/image" Target="../media/image6.png"/><Relationship Id="rId1" Type="http://schemas.openxmlformats.org/officeDocument/2006/relationships/tags" Target="../tags/tag7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Rectangle 10"/>
          <p:cNvSpPr>
            <a:spLocks noChangeArrowheads="1"/>
          </p:cNvSpPr>
          <p:nvPr/>
        </p:nvSpPr>
        <p:spPr bwMode="auto">
          <a:xfrm>
            <a:off x="407035" y="3933190"/>
            <a:ext cx="11208385" cy="1568450"/>
          </a:xfrm>
          <a:prstGeom prst="rect">
            <a:avLst/>
          </a:prstGeom>
          <a:noFill/>
          <a:ln>
            <a:noFill/>
          </a:ln>
          <a:effectLst>
            <a:prstShdw prst="shdw13" dist="53882" dir="13500000">
              <a:schemeClr val="bg2">
                <a:alpha val="50000"/>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pPr>
            <a:r>
              <a:rPr lang="zh-CN" altLang="en-US" sz="2400" b="1">
                <a:solidFill>
                  <a:srgbClr val="651601"/>
                </a:solidFill>
              </a:rPr>
              <a:t>作者：理查德•哈特向（美）</a:t>
            </a:r>
            <a:r>
              <a:rPr lang="en-US" altLang="zh-CN" sz="2400" b="1">
                <a:solidFill>
                  <a:srgbClr val="651601"/>
                </a:solidFill>
              </a:rPr>
              <a:t>    </a:t>
            </a:r>
            <a:r>
              <a:rPr lang="zh-CN" altLang="en-US" sz="2400" b="1">
                <a:solidFill>
                  <a:srgbClr val="651601"/>
                </a:solidFill>
              </a:rPr>
              <a:t>叶光庭</a:t>
            </a:r>
            <a:r>
              <a:rPr lang="en-US" altLang="zh-CN" sz="2400" b="1">
                <a:solidFill>
                  <a:srgbClr val="651601"/>
                </a:solidFill>
              </a:rPr>
              <a:t> </a:t>
            </a:r>
            <a:r>
              <a:rPr lang="zh-CN" altLang="en-US" sz="2400" b="1">
                <a:solidFill>
                  <a:srgbClr val="651601"/>
                </a:solidFill>
              </a:rPr>
              <a:t>译</a:t>
            </a:r>
            <a:endParaRPr lang="zh-CN" altLang="en-US" sz="2400" b="1">
              <a:solidFill>
                <a:srgbClr val="651601"/>
              </a:solidFill>
            </a:endParaRPr>
          </a:p>
          <a:p>
            <a:pPr algn="ctr" eaLnBrk="1" hangingPunct="1">
              <a:lnSpc>
                <a:spcPct val="150000"/>
              </a:lnSpc>
            </a:pPr>
            <a:endParaRPr lang="zh-CN" altLang="en-US" sz="2000" b="1">
              <a:solidFill>
                <a:srgbClr val="651601"/>
              </a:solidFill>
              <a:sym typeface="+mn-ea"/>
            </a:endParaRPr>
          </a:p>
          <a:p>
            <a:pPr algn="ctr" eaLnBrk="1" hangingPunct="1">
              <a:lnSpc>
                <a:spcPct val="150000"/>
              </a:lnSpc>
            </a:pPr>
            <a:r>
              <a:rPr lang="zh-CN" altLang="en-US" sz="2000" b="1">
                <a:solidFill>
                  <a:srgbClr val="651601"/>
                </a:solidFill>
                <a:sym typeface="+mn-ea"/>
              </a:rPr>
              <a:t>汇报人</a:t>
            </a:r>
            <a:r>
              <a:rPr lang="en-US" altLang="zh-CN" sz="2000" b="1">
                <a:solidFill>
                  <a:srgbClr val="651601"/>
                </a:solidFill>
                <a:sym typeface="+mn-ea"/>
              </a:rPr>
              <a:t>: </a:t>
            </a:r>
            <a:r>
              <a:rPr lang="en-US" altLang="zh-CN" sz="2000" b="1">
                <a:solidFill>
                  <a:srgbClr val="651601"/>
                </a:solidFill>
              </a:rPr>
              <a:t> </a:t>
            </a:r>
            <a:r>
              <a:rPr lang="zh-CN" altLang="en-US" sz="2000" b="1">
                <a:solidFill>
                  <a:srgbClr val="651601"/>
                </a:solidFill>
              </a:rPr>
              <a:t>徐志娜</a:t>
            </a:r>
            <a:endParaRPr lang="zh-CN" altLang="en-US" sz="2000" b="1">
              <a:solidFill>
                <a:srgbClr val="651601"/>
              </a:solidFill>
            </a:endParaRPr>
          </a:p>
        </p:txBody>
      </p:sp>
      <p:sp>
        <p:nvSpPr>
          <p:cNvPr id="4101" name="Text Box 11"/>
          <p:cNvSpPr txBox="1">
            <a:spLocks noChangeArrowheads="1"/>
          </p:cNvSpPr>
          <p:nvPr/>
        </p:nvSpPr>
        <p:spPr bwMode="auto">
          <a:xfrm>
            <a:off x="407035" y="1916430"/>
            <a:ext cx="11697970" cy="2368550"/>
          </a:xfrm>
          <a:prstGeom prst="rect">
            <a:avLst/>
          </a:prstGeom>
          <a:noFill/>
          <a:ln>
            <a:noFill/>
          </a:ln>
          <a:effectLst>
            <a:prstShdw prst="shdw13" dist="53882" dir="13500000">
              <a:schemeClr val="bg2">
                <a:alpha val="50000"/>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zh-CN" altLang="en-US" sz="4000">
                <a:solidFill>
                  <a:srgbClr val="651601"/>
                </a:solidFill>
                <a:ea typeface="华文琥珀" panose="02010800040101010101" pitchFamily="2" charset="-122"/>
                <a:sym typeface="+mn-ea"/>
              </a:rPr>
              <a:t>《地理学的性质》读书分享报告会</a:t>
            </a:r>
            <a:endParaRPr lang="zh-CN" altLang="en-US" sz="4000">
              <a:solidFill>
                <a:srgbClr val="651601"/>
              </a:solidFill>
              <a:latin typeface="Arial" panose="020B0604020202020204" pitchFamily="34" charset="0"/>
              <a:ea typeface="华文琥珀" panose="02010800040101010101" pitchFamily="2" charset="-122"/>
            </a:endParaRPr>
          </a:p>
          <a:p>
            <a:pPr algn="ctr" eaLnBrk="1" hangingPunct="1">
              <a:spcBef>
                <a:spcPct val="50000"/>
              </a:spcBef>
            </a:pPr>
            <a:r>
              <a:rPr sz="3200" b="1" dirty="0">
                <a:sym typeface="+mn-ea"/>
              </a:rPr>
              <a:t>地理学的方法论研究——地理学概念、特点和性质</a:t>
            </a:r>
            <a:endParaRPr sz="3200" b="1" dirty="0">
              <a:latin typeface="Arial" panose="020B0604020202020204" pitchFamily="34" charset="0"/>
              <a:ea typeface="宋体" panose="02010600030101010101" pitchFamily="2" charset="-122"/>
            </a:endParaRPr>
          </a:p>
          <a:p>
            <a:pPr algn="ctr" eaLnBrk="1" hangingPunct="1">
              <a:spcBef>
                <a:spcPct val="50000"/>
              </a:spcBef>
            </a:pPr>
            <a:r>
              <a:rPr lang="en-US" altLang="zh-CN" sz="4000">
                <a:solidFill>
                  <a:srgbClr val="651601"/>
                </a:solidFill>
                <a:ea typeface="华文琥珀" panose="02010800040101010101" pitchFamily="2" charset="-122"/>
              </a:rPr>
              <a:t> </a:t>
            </a:r>
            <a:endParaRPr lang="en-US" altLang="zh-CN" sz="4000">
              <a:solidFill>
                <a:srgbClr val="651601"/>
              </a:solidFill>
              <a:ea typeface="华文琥珀" panose="02010800040101010101" pitchFamily="2" charset="-122"/>
            </a:endParaRPr>
          </a:p>
        </p:txBody>
      </p:sp>
      <p:pic>
        <p:nvPicPr>
          <p:cNvPr id="4102" name="Picture 12" descr="空心图标"/>
          <p:cNvPicPr>
            <a:picLocks noChangeAspect="1" noChangeArrowheads="1"/>
          </p:cNvPicPr>
          <p:nvPr/>
        </p:nvPicPr>
        <p:blipFill>
          <a:blip r:embed="rId1">
            <a:extLst>
              <a:ext uri="{28A0092B-C50C-407E-A947-70E740481C1C}">
                <a14:useLocalDpi xmlns:a14="http://schemas.microsoft.com/office/drawing/2010/main" val="0"/>
              </a:ext>
            </a:extLst>
          </a:blip>
          <a:srcRect b="47253"/>
          <a:stretch>
            <a:fillRect/>
          </a:stretch>
        </p:blipFill>
        <p:spPr bwMode="auto">
          <a:xfrm>
            <a:off x="9624392" y="5175206"/>
            <a:ext cx="2343150" cy="1427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3" name="Rectangle 13"/>
          <p:cNvSpPr>
            <a:spLocks noChangeArrowheads="1"/>
          </p:cNvSpPr>
          <p:nvPr/>
        </p:nvSpPr>
        <p:spPr bwMode="auto">
          <a:xfrm>
            <a:off x="4223385" y="5229225"/>
            <a:ext cx="4032250" cy="645160"/>
          </a:xfrm>
          <a:prstGeom prst="rect">
            <a:avLst/>
          </a:prstGeom>
          <a:noFill/>
          <a:ln>
            <a:noFill/>
          </a:ln>
          <a:effectLst>
            <a:prstShdw prst="shdw13" dist="53882" dir="13500000">
              <a:schemeClr val="bg2">
                <a:alpha val="50000"/>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pPr>
            <a:r>
              <a:rPr lang="en-US" sz="2400" b="1">
                <a:solidFill>
                  <a:srgbClr val="651601"/>
                </a:solidFill>
              </a:rPr>
              <a:t> </a:t>
            </a:r>
            <a:endParaRPr lang="en-US" sz="2400" b="1">
              <a:solidFill>
                <a:srgbClr val="651601"/>
              </a:solidFill>
              <a:latin typeface="宋体" panose="02010600030101010101" pitchFamily="2"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p:txBody>
          <a:bodyPr/>
          <a:p>
            <a:pPr marL="457200" lvl="1" indent="0" algn="l">
              <a:lnSpc>
                <a:spcPct val="110000"/>
              </a:lnSpc>
              <a:spcBef>
                <a:spcPts val="20"/>
              </a:spcBef>
              <a:spcAft>
                <a:spcPts val="0"/>
              </a:spcAft>
              <a:buNone/>
            </a:pPr>
            <a:r>
              <a:rPr sz="2000"/>
              <a:t>本书最先在美国地理学会《年刊》上以论文形式进行发表，后来在1939年6月以专书</a:t>
            </a:r>
            <a:endParaRPr sz="2000">
              <a:solidFill>
                <a:schemeClr val="tx1"/>
              </a:solidFill>
            </a:endParaRPr>
          </a:p>
          <a:p>
            <a:pPr marL="0" lvl="0" indent="0" algn="l">
              <a:lnSpc>
                <a:spcPct val="110000"/>
              </a:lnSpc>
              <a:spcBef>
                <a:spcPts val="20"/>
              </a:spcBef>
              <a:spcAft>
                <a:spcPts val="0"/>
              </a:spcAft>
              <a:buNone/>
            </a:pPr>
            <a:r>
              <a:rPr sz="2000">
                <a:solidFill>
                  <a:schemeClr val="tx1"/>
                </a:solidFill>
              </a:rPr>
              <a:t>形式出版。本书是关于地理学方法论的研究，是作者哈特向根据近百余年来近代地理学家们近二百种地理学著作中整理出来的关于地理学思想的评述。</a:t>
            </a:r>
            <a:r>
              <a:rPr sz="2000">
                <a:sym typeface="+mn-ea"/>
              </a:rPr>
              <a:t> </a:t>
            </a:r>
            <a:endParaRPr sz="2000">
              <a:sym typeface="+mn-ea"/>
            </a:endParaRPr>
          </a:p>
          <a:p>
            <a:pPr marL="0" lvl="0" indent="0" algn="l">
              <a:lnSpc>
                <a:spcPct val="110000"/>
              </a:lnSpc>
              <a:spcBef>
                <a:spcPts val="20"/>
              </a:spcBef>
              <a:spcAft>
                <a:spcPts val="0"/>
              </a:spcAft>
              <a:buNone/>
            </a:pPr>
            <a:r>
              <a:rPr lang="en-US" sz="2000">
                <a:sym typeface="+mn-ea"/>
              </a:rPr>
              <a:t>       </a:t>
            </a:r>
            <a:endParaRPr lang="en-US" sz="2000">
              <a:sym typeface="+mn-ea"/>
            </a:endParaRPr>
          </a:p>
          <a:p>
            <a:pPr marL="0" lvl="0" indent="0" algn="l">
              <a:lnSpc>
                <a:spcPct val="110000"/>
              </a:lnSpc>
              <a:spcBef>
                <a:spcPts val="20"/>
              </a:spcBef>
              <a:spcAft>
                <a:spcPts val="0"/>
              </a:spcAft>
              <a:buNone/>
            </a:pPr>
            <a:r>
              <a:rPr lang="en-US" sz="2000">
                <a:sym typeface="+mn-ea"/>
              </a:rPr>
              <a:t>       </a:t>
            </a:r>
            <a:r>
              <a:rPr sz="2000">
                <a:sym typeface="+mn-ea"/>
              </a:rPr>
              <a:t>欧洲地理学，尤其是德国，比美国地理学要发展的更早更完善。美国地理学受到欧洲地理学家著作的影响很大，</a:t>
            </a:r>
            <a:r>
              <a:rPr sz="2000" u="sng">
                <a:sym typeface="+mn-ea"/>
              </a:rPr>
              <a:t>对其研究成果的学习应用</a:t>
            </a:r>
            <a:r>
              <a:rPr sz="2000">
                <a:sym typeface="+mn-ea"/>
              </a:rPr>
              <a:t>与日俱增，但对于</a:t>
            </a:r>
            <a:r>
              <a:rPr sz="2000" u="sng">
                <a:sym typeface="+mn-ea"/>
              </a:rPr>
              <a:t>欧洲地理学科方法论</a:t>
            </a:r>
            <a:r>
              <a:rPr sz="2000">
                <a:sym typeface="+mn-ea"/>
              </a:rPr>
              <a:t>的学习和交流却非常有限。这导致很多美国地理学家近年提出的问题，往往都是德国地理学家在20世纪初早已做过深入讨论了的。 </a:t>
            </a:r>
            <a:r>
              <a:rPr sz="2000" u="sng">
                <a:sym typeface="+mn-ea"/>
              </a:rPr>
              <a:t>因此研究过去或者国外有关地理学性质的文献是十分必要的。</a:t>
            </a:r>
            <a:endParaRPr sz="2000" u="sng">
              <a:sym typeface="+mn-ea"/>
            </a:endParaRPr>
          </a:p>
          <a:p>
            <a:pPr marL="0" lvl="0" indent="0" algn="l">
              <a:lnSpc>
                <a:spcPct val="110000"/>
              </a:lnSpc>
              <a:spcBef>
                <a:spcPts val="20"/>
              </a:spcBef>
              <a:spcAft>
                <a:spcPts val="0"/>
              </a:spcAft>
              <a:buNone/>
            </a:pPr>
            <a:r>
              <a:rPr lang="en-US" sz="2000">
                <a:sym typeface="+mn-ea"/>
              </a:rPr>
              <a:t>      </a:t>
            </a:r>
            <a:endParaRPr sz="2000">
              <a:sym typeface="+mn-ea"/>
            </a:endParaRPr>
          </a:p>
        </p:txBody>
      </p:sp>
      <p:sp>
        <p:nvSpPr>
          <p:cNvPr id="4" name="文本框 3"/>
          <p:cNvSpPr txBox="1"/>
          <p:nvPr/>
        </p:nvSpPr>
        <p:spPr>
          <a:xfrm>
            <a:off x="623570" y="1268730"/>
            <a:ext cx="1491615" cy="460375"/>
          </a:xfrm>
          <a:prstGeom prst="rect">
            <a:avLst/>
          </a:prstGeom>
          <a:noFill/>
        </p:spPr>
        <p:txBody>
          <a:bodyPr wrap="none" rtlCol="0" anchor="t">
            <a:spAutoFit/>
          </a:bodyPr>
          <a:p>
            <a:r>
              <a:rPr lang="zh-CN" altLang="en-US" sz="2400" b="1">
                <a:solidFill>
                  <a:srgbClr val="FF0000"/>
                </a:solidFill>
                <a:sym typeface="+mn-ea"/>
              </a:rPr>
              <a:t>研究背景</a:t>
            </a:r>
            <a:r>
              <a:rPr lang="en-US" altLang="zh-CN" sz="2400" b="1">
                <a:solidFill>
                  <a:srgbClr val="FF0000"/>
                </a:solidFill>
                <a:sym typeface="+mn-ea"/>
              </a:rPr>
              <a:t> </a:t>
            </a:r>
            <a:endParaRPr lang="en-US" altLang="zh-CN" sz="2400" b="1">
              <a:solidFill>
                <a:srgbClr val="FF0000"/>
              </a:solidFill>
              <a:sym typeface="+mn-ea"/>
            </a:endParaRPr>
          </a:p>
        </p:txBody>
      </p:sp>
      <p:sp>
        <p:nvSpPr>
          <p:cNvPr id="7" name="页脚占位符 5"/>
          <p:cNvSpPr>
            <a:spLocks noGrp="1"/>
          </p:cNvSpPr>
          <p:nvPr/>
        </p:nvSpPr>
        <p:spPr>
          <a:xfrm>
            <a:off x="4038600" y="6381115"/>
            <a:ext cx="8153400" cy="365125"/>
          </a:xfr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zh-CN"/>
              <a:t>2</a:t>
            </a:r>
            <a:endParaRPr lang="en-US" altLang="zh-CN"/>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p:txBody>
          <a:bodyPr/>
          <a:p>
            <a:pPr marL="0" indent="0">
              <a:buNone/>
            </a:pPr>
            <a:r>
              <a:rPr lang="en-US" sz="2000">
                <a:sym typeface="+mn-ea"/>
              </a:rPr>
              <a:t> </a:t>
            </a:r>
            <a:r>
              <a:rPr lang="en-US" sz="2000">
                <a:sym typeface="+mn-ea"/>
              </a:rPr>
              <a:t>       </a:t>
            </a:r>
            <a:r>
              <a:rPr sz="2000">
                <a:sym typeface="+mn-ea"/>
              </a:rPr>
              <a:t>由于地理学家们对本领域在近代发展为一个学科期间的一贯特点缺少了解，人们对地理学的性质，至少对其现状，普遍感到不满，所以出现了敦促地理学进行改革的几种倾向</a:t>
            </a:r>
            <a:r>
              <a:rPr lang="zh-CN" sz="2000">
                <a:sym typeface="+mn-ea"/>
              </a:rPr>
              <a:t>：</a:t>
            </a:r>
            <a:endParaRPr sz="2000">
              <a:sym typeface="+mn-ea"/>
            </a:endParaRPr>
          </a:p>
          <a:p>
            <a:pPr marL="0" indent="0">
              <a:buNone/>
            </a:pPr>
            <a:r>
              <a:rPr lang="en-US" altLang="zh-CN" sz="2000">
                <a:sym typeface="+mn-ea"/>
              </a:rPr>
              <a:t>        </a:t>
            </a:r>
            <a:r>
              <a:rPr lang="zh-CN" sz="2000">
                <a:sym typeface="+mn-ea"/>
              </a:rPr>
              <a:t>包括要求地理学家为国家利益服务，企图给地理学加进些会提出</a:t>
            </a:r>
            <a:r>
              <a:rPr lang="en-US" altLang="zh-CN" sz="2000">
                <a:sym typeface="+mn-ea"/>
              </a:rPr>
              <a:t>“</a:t>
            </a:r>
            <a:r>
              <a:rPr lang="zh-CN" altLang="en-US" sz="2000">
                <a:sym typeface="+mn-ea"/>
              </a:rPr>
              <a:t>问题</a:t>
            </a:r>
            <a:r>
              <a:rPr lang="en-US" altLang="zh-CN" sz="2000">
                <a:sym typeface="+mn-ea"/>
              </a:rPr>
              <a:t>”</a:t>
            </a:r>
            <a:r>
              <a:rPr lang="zh-CN" altLang="en-US" sz="2000">
                <a:sym typeface="+mn-ea"/>
              </a:rPr>
              <a:t>的要素，如增添时间要素，使之成为</a:t>
            </a:r>
            <a:r>
              <a:rPr lang="en-US" altLang="zh-CN" sz="2000">
                <a:sym typeface="+mn-ea"/>
              </a:rPr>
              <a:t>“</a:t>
            </a:r>
            <a:r>
              <a:rPr lang="zh-CN" altLang="en-US" sz="2000">
                <a:sym typeface="+mn-ea"/>
              </a:rPr>
              <a:t>动态</a:t>
            </a:r>
            <a:r>
              <a:rPr lang="en-US" altLang="zh-CN" sz="2000">
                <a:sym typeface="+mn-ea"/>
              </a:rPr>
              <a:t>”</a:t>
            </a:r>
            <a:r>
              <a:rPr lang="zh-CN" altLang="en-US" sz="2000">
                <a:sym typeface="+mn-ea"/>
              </a:rPr>
              <a:t>的，使地理学成为一门体面的科学</a:t>
            </a:r>
            <a:r>
              <a:rPr lang="en-US" altLang="zh-CN" sz="2000">
                <a:sym typeface="+mn-ea"/>
              </a:rPr>
              <a:t>……</a:t>
            </a:r>
            <a:endParaRPr lang="en-US" altLang="zh-CN" sz="2000">
              <a:sym typeface="+mn-ea"/>
            </a:endParaRPr>
          </a:p>
          <a:p>
            <a:pPr marL="0" indent="0">
              <a:buNone/>
            </a:pPr>
            <a:endParaRPr sz="2000">
              <a:sym typeface="+mn-ea"/>
            </a:endParaRPr>
          </a:p>
          <a:p>
            <a:pPr marL="0" indent="0">
              <a:buNone/>
            </a:pPr>
            <a:r>
              <a:rPr lang="en-US" sz="2000">
                <a:sym typeface="+mn-ea"/>
              </a:rPr>
              <a:t>       </a:t>
            </a:r>
            <a:r>
              <a:rPr sz="2000">
                <a:sym typeface="+mn-ea"/>
              </a:rPr>
              <a:t>本文正是基于这种背景，试图对地理学的性质进行详细的考察。</a:t>
            </a:r>
            <a:endParaRPr sz="2000">
              <a:sym typeface="+mn-ea"/>
            </a:endParaRPr>
          </a:p>
          <a:p>
            <a:pPr marL="0" indent="0">
              <a:buNone/>
            </a:pPr>
            <a:r>
              <a:rPr lang="en-US" altLang="zh-CN" sz="2000">
                <a:sym typeface="+mn-ea"/>
              </a:rPr>
              <a:t>   </a:t>
            </a:r>
            <a:endParaRPr lang="en-US" altLang="zh-CN" sz="2000">
              <a:sym typeface="+mn-ea"/>
            </a:endParaRPr>
          </a:p>
          <a:p>
            <a:pPr marL="0" indent="0">
              <a:buNone/>
            </a:pPr>
            <a:r>
              <a:rPr lang="en-US" altLang="zh-CN" sz="2000">
                <a:sym typeface="+mn-ea"/>
              </a:rPr>
              <a:t>       </a:t>
            </a:r>
            <a:r>
              <a:rPr lang="en-US" altLang="zh-CN" sz="2000">
                <a:sym typeface="+mn-ea"/>
              </a:rPr>
              <a:t> </a:t>
            </a:r>
            <a:endParaRPr lang="en-US" altLang="zh-CN" sz="2000">
              <a:sym typeface="+mn-ea"/>
            </a:endParaRPr>
          </a:p>
        </p:txBody>
      </p:sp>
      <p:sp>
        <p:nvSpPr>
          <p:cNvPr id="4" name="文本框 3"/>
          <p:cNvSpPr txBox="1"/>
          <p:nvPr/>
        </p:nvSpPr>
        <p:spPr>
          <a:xfrm>
            <a:off x="623570" y="1268730"/>
            <a:ext cx="1797685" cy="460375"/>
          </a:xfrm>
          <a:prstGeom prst="rect">
            <a:avLst/>
          </a:prstGeom>
          <a:noFill/>
        </p:spPr>
        <p:txBody>
          <a:bodyPr wrap="none" rtlCol="0" anchor="t">
            <a:spAutoFit/>
          </a:bodyPr>
          <a:p>
            <a:r>
              <a:rPr lang="zh-CN" altLang="en-US" sz="2400" b="1">
                <a:solidFill>
                  <a:srgbClr val="FF0000"/>
                </a:solidFill>
                <a:sym typeface="+mn-ea"/>
              </a:rPr>
              <a:t>问题的提出</a:t>
            </a:r>
            <a:r>
              <a:rPr lang="en-US" altLang="zh-CN" sz="2400" b="1">
                <a:solidFill>
                  <a:srgbClr val="FF0000"/>
                </a:solidFill>
                <a:sym typeface="+mn-ea"/>
              </a:rPr>
              <a:t> </a:t>
            </a:r>
            <a:endParaRPr lang="en-US" altLang="zh-CN" sz="2400" b="1">
              <a:solidFill>
                <a:srgbClr val="FF0000"/>
              </a:solidFill>
              <a:sym typeface="+mn-ea"/>
            </a:endParaRPr>
          </a:p>
        </p:txBody>
      </p:sp>
      <p:sp>
        <p:nvSpPr>
          <p:cNvPr id="7" name="页脚占位符 5"/>
          <p:cNvSpPr>
            <a:spLocks noGrp="1"/>
          </p:cNvSpPr>
          <p:nvPr/>
        </p:nvSpPr>
        <p:spPr>
          <a:xfrm>
            <a:off x="4038600" y="6381115"/>
            <a:ext cx="8153400" cy="365125"/>
          </a:xfr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zh-CN"/>
              <a:t>3</a:t>
            </a:r>
            <a:endParaRPr lang="en-US" altLang="zh-CN"/>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2" name="图示 1"/>
          <p:cNvGraphicFramePr/>
          <p:nvPr/>
        </p:nvGraphicFramePr>
        <p:xfrm>
          <a:off x="983615" y="1052830"/>
          <a:ext cx="9928860" cy="492506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3" name="内容占位符 2"/>
          <p:cNvSpPr>
            <a:spLocks noGrp="1"/>
          </p:cNvSpPr>
          <p:nvPr>
            <p:ph idx="1"/>
          </p:nvPr>
        </p:nvSpPr>
        <p:spPr>
          <a:xfrm>
            <a:off x="767080" y="1196340"/>
            <a:ext cx="11120755" cy="894080"/>
          </a:xfrm>
        </p:spPr>
        <p:txBody>
          <a:bodyPr/>
          <a:p>
            <a:pPr marL="0" indent="0">
              <a:buNone/>
            </a:pPr>
            <a:r>
              <a:rPr lang="en-US" altLang="zh-CN" sz="2800"/>
              <a:t>    </a:t>
            </a:r>
            <a:r>
              <a:rPr lang="en-US" altLang="zh-CN" sz="2000"/>
              <a:t>  </a:t>
            </a:r>
            <a:r>
              <a:rPr lang="zh-CN" altLang="en-US" sz="2400"/>
              <a:t>可以对地理学的考察范围扩大到外国和过去时代，试图解答这三个问题：</a:t>
            </a:r>
            <a:r>
              <a:rPr lang="en-US" altLang="zh-CN" sz="2400"/>
              <a:t> </a:t>
            </a:r>
            <a:r>
              <a:rPr lang="en-US" altLang="zh-CN" sz="2000"/>
              <a:t> </a:t>
            </a:r>
            <a:endParaRPr lang="en-US" altLang="zh-CN" sz="2000"/>
          </a:p>
        </p:txBody>
      </p:sp>
      <p:sp>
        <p:nvSpPr>
          <p:cNvPr id="4" name="文本框 3"/>
          <p:cNvSpPr txBox="1"/>
          <p:nvPr/>
        </p:nvSpPr>
        <p:spPr>
          <a:xfrm>
            <a:off x="1847215" y="4364990"/>
            <a:ext cx="2266315" cy="1014730"/>
          </a:xfrm>
          <a:prstGeom prst="rect">
            <a:avLst/>
          </a:prstGeom>
          <a:noFill/>
          <a:ln w="28575">
            <a:solidFill>
              <a:srgbClr val="00B050"/>
            </a:solidFill>
          </a:ln>
        </p:spPr>
        <p:txBody>
          <a:bodyPr wrap="square" rtlCol="0" anchor="t">
            <a:spAutoFit/>
          </a:bodyPr>
          <a:p>
            <a:r>
              <a:rPr lang="en-US" altLang="zh-CN" sz="2000">
                <a:sym typeface="+mn-ea"/>
              </a:rPr>
              <a:t>   </a:t>
            </a:r>
            <a:r>
              <a:rPr lang="zh-CN" altLang="en-US" sz="2000">
                <a:sym typeface="+mn-ea"/>
              </a:rPr>
              <a:t>了解地理学在其历史发展中究竟是</a:t>
            </a:r>
            <a:r>
              <a:rPr lang="zh-CN" altLang="en-US" sz="2000">
                <a:sym typeface="+mn-ea"/>
              </a:rPr>
              <a:t>什么。</a:t>
            </a:r>
            <a:endParaRPr lang="zh-CN" altLang="en-US" sz="2000">
              <a:sym typeface="+mn-ea"/>
            </a:endParaRPr>
          </a:p>
        </p:txBody>
      </p:sp>
      <p:sp>
        <p:nvSpPr>
          <p:cNvPr id="5" name="文本框 4"/>
          <p:cNvSpPr txBox="1"/>
          <p:nvPr/>
        </p:nvSpPr>
        <p:spPr>
          <a:xfrm>
            <a:off x="4801235" y="3903345"/>
            <a:ext cx="2590165" cy="1938020"/>
          </a:xfrm>
          <a:prstGeom prst="rect">
            <a:avLst/>
          </a:prstGeom>
          <a:noFill/>
          <a:ln w="28575">
            <a:solidFill>
              <a:srgbClr val="FFC000"/>
            </a:solidFill>
          </a:ln>
        </p:spPr>
        <p:txBody>
          <a:bodyPr wrap="square" rtlCol="0" anchor="t">
            <a:spAutoFit/>
          </a:bodyPr>
          <a:p>
            <a:pPr marL="0" indent="0">
              <a:buNone/>
            </a:pPr>
            <a:r>
              <a:rPr lang="en-US" altLang="zh-CN" sz="2000">
                <a:sym typeface="+mn-ea"/>
              </a:rPr>
              <a:t>   </a:t>
            </a:r>
            <a:r>
              <a:rPr lang="zh-CN" altLang="en-US" sz="2000">
                <a:sym typeface="+mn-ea"/>
              </a:rPr>
              <a:t>当今美国地理学家提出了很多改进地理学的建议，可以从常识上或者逻辑上检验其是否是好的</a:t>
            </a:r>
            <a:r>
              <a:rPr lang="zh-CN" altLang="en-US" sz="2000">
                <a:sym typeface="+mn-ea"/>
              </a:rPr>
              <a:t>地理学方法论</a:t>
            </a:r>
            <a:r>
              <a:rPr lang="zh-CN" altLang="en-US" sz="2000">
                <a:sym typeface="+mn-ea"/>
              </a:rPr>
              <a:t>思想。</a:t>
            </a:r>
            <a:endParaRPr lang="zh-CN" altLang="en-US" sz="2000">
              <a:sym typeface="+mn-ea"/>
            </a:endParaRPr>
          </a:p>
        </p:txBody>
      </p:sp>
      <p:sp>
        <p:nvSpPr>
          <p:cNvPr id="6" name="文本框 5"/>
          <p:cNvSpPr txBox="1"/>
          <p:nvPr/>
        </p:nvSpPr>
        <p:spPr>
          <a:xfrm>
            <a:off x="8040370" y="3424555"/>
            <a:ext cx="2675890" cy="1322070"/>
          </a:xfrm>
          <a:prstGeom prst="rect">
            <a:avLst/>
          </a:prstGeom>
          <a:noFill/>
          <a:ln w="28575">
            <a:solidFill>
              <a:srgbClr val="FF0000"/>
            </a:solidFill>
          </a:ln>
        </p:spPr>
        <p:txBody>
          <a:bodyPr wrap="square" rtlCol="0" anchor="t">
            <a:spAutoFit/>
          </a:bodyPr>
          <a:p>
            <a:pPr marL="0" indent="0">
              <a:buNone/>
            </a:pPr>
            <a:r>
              <a:rPr lang="en-US" altLang="zh-CN" sz="2000">
                <a:sym typeface="+mn-ea"/>
              </a:rPr>
              <a:t>    </a:t>
            </a:r>
            <a:r>
              <a:rPr lang="zh-CN" altLang="en-US" sz="2000">
                <a:sym typeface="+mn-ea"/>
              </a:rPr>
              <a:t>基于以上研究，归纳地理学的特点，推论出地理学究竟是怎样一个研究</a:t>
            </a:r>
            <a:r>
              <a:rPr lang="zh-CN" altLang="en-US" sz="2000">
                <a:sym typeface="+mn-ea"/>
              </a:rPr>
              <a:t>领域。</a:t>
            </a:r>
            <a:endParaRPr lang="zh-CN" altLang="en-US" sz="2000">
              <a:sym typeface="+mn-ea"/>
            </a:endParaRPr>
          </a:p>
        </p:txBody>
      </p:sp>
      <p:sp>
        <p:nvSpPr>
          <p:cNvPr id="10" name="页脚占位符 5"/>
          <p:cNvSpPr>
            <a:spLocks noGrp="1"/>
          </p:cNvSpPr>
          <p:nvPr/>
        </p:nvSpPr>
        <p:spPr>
          <a:xfrm>
            <a:off x="4038600" y="6381115"/>
            <a:ext cx="8153400" cy="365125"/>
          </a:xfr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zh-CN"/>
              <a:t>4</a:t>
            </a:r>
            <a:endParaRPr lang="en-US" altLang="zh-CN"/>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5" grpId="0" bldLvl="0" animBg="1"/>
      <p:bldP spid="6" grpId="0" bldLvl="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796290" y="1772920"/>
            <a:ext cx="10599420" cy="4351655"/>
          </a:xfrm>
        </p:spPr>
        <p:txBody>
          <a:bodyPr/>
          <a:p>
            <a:pPr marL="0" indent="0">
              <a:buNone/>
            </a:pPr>
            <a:r>
              <a:rPr lang="en-US" sz="2400">
                <a:sym typeface="+mn-ea"/>
              </a:rPr>
              <a:t>     </a:t>
            </a:r>
            <a:r>
              <a:rPr lang="zh-CN" sz="2000">
                <a:sym typeface="+mn-ea"/>
              </a:rPr>
              <a:t>地理学发展为一门近代学科，是1750～1900年期间在欧洲，主要是在德国结晶起来的。</a:t>
            </a:r>
            <a:endParaRPr lang="zh-CN" sz="2000">
              <a:sym typeface="+mn-ea"/>
            </a:endParaRPr>
          </a:p>
          <a:p>
            <a:pPr marL="0" indent="0">
              <a:buNone/>
            </a:pPr>
            <a:r>
              <a:rPr lang="zh-CN" sz="2000">
                <a:sym typeface="+mn-ea"/>
              </a:rPr>
              <a:t> </a:t>
            </a:r>
            <a:r>
              <a:rPr lang="en-US" altLang="zh-CN" sz="2000">
                <a:sym typeface="+mn-ea"/>
              </a:rPr>
              <a:t>     </a:t>
            </a:r>
            <a:r>
              <a:rPr lang="zh-CN" sz="2000">
                <a:sym typeface="+mn-ea"/>
              </a:rPr>
              <a:t>考察</a:t>
            </a:r>
            <a:r>
              <a:rPr lang="zh-CN" sz="2000">
                <a:sym typeface="+mn-ea"/>
              </a:rPr>
              <a:t>近代地理学有关概念的历史发展和地理学领域内所做过的大量工作，可以得出结论：</a:t>
            </a:r>
            <a:r>
              <a:rPr lang="en-US" altLang="zh-CN" sz="2000">
                <a:sym typeface="+mn-ea"/>
              </a:rPr>
              <a:t> </a:t>
            </a:r>
            <a:r>
              <a:rPr lang="zh-CN" sz="2000">
                <a:sym typeface="+mn-ea"/>
              </a:rPr>
              <a:t>地理学按地球上各地区因果关系上的差异，换言之，即地球上的地区差异，来研究这些地区。</a:t>
            </a:r>
            <a:endParaRPr lang="zh-CN" sz="2000">
              <a:sym typeface="+mn-ea"/>
            </a:endParaRPr>
          </a:p>
          <a:p>
            <a:pPr marL="0" indent="0">
              <a:buNone/>
            </a:pPr>
            <a:endParaRPr lang="zh-CN" sz="2000">
              <a:sym typeface="+mn-ea"/>
            </a:endParaRPr>
          </a:p>
          <a:p>
            <a:pPr marL="0" indent="0">
              <a:buNone/>
            </a:pPr>
            <a:r>
              <a:rPr lang="zh-CN" sz="2000">
                <a:sym typeface="+mn-ea"/>
              </a:rPr>
              <a:t> </a:t>
            </a:r>
            <a:r>
              <a:rPr lang="en-US" altLang="zh-CN" sz="2000">
                <a:sym typeface="+mn-ea"/>
              </a:rPr>
              <a:t>     </a:t>
            </a:r>
            <a:r>
              <a:rPr lang="zh-CN" sz="2000">
                <a:sym typeface="+mn-ea"/>
              </a:rPr>
              <a:t>德国和各国的许多地理学家都赞同将</a:t>
            </a:r>
            <a:r>
              <a:rPr lang="zh-CN" sz="2000">
                <a:solidFill>
                  <a:srgbClr val="FF0000"/>
                </a:solidFill>
                <a:sym typeface="+mn-ea"/>
              </a:rPr>
              <a:t>地理学定义</a:t>
            </a:r>
            <a:r>
              <a:rPr lang="zh-CN" sz="2000">
                <a:sym typeface="+mn-ea"/>
              </a:rPr>
              <a:t>为：</a:t>
            </a:r>
            <a:endParaRPr lang="zh-CN" sz="2000">
              <a:sym typeface="+mn-ea"/>
            </a:endParaRPr>
          </a:p>
          <a:p>
            <a:pPr marL="0" indent="0">
              <a:buNone/>
            </a:pPr>
            <a:r>
              <a:rPr lang="zh-CN" sz="2000">
                <a:sym typeface="+mn-ea"/>
              </a:rPr>
              <a:t> </a:t>
            </a:r>
            <a:r>
              <a:rPr lang="en-US" altLang="zh-CN" sz="2000">
                <a:sym typeface="+mn-ea"/>
              </a:rPr>
              <a:t>     </a:t>
            </a:r>
            <a:r>
              <a:rPr lang="zh-CN" sz="2000">
                <a:solidFill>
                  <a:srgbClr val="FF0000"/>
                </a:solidFill>
                <a:sym typeface="+mn-ea"/>
              </a:rPr>
              <a:t>地理学是一门方志科学，是研究世界地区差异问题的一门学科，是关于区域的科学。</a:t>
            </a:r>
            <a:endParaRPr lang="zh-CN" sz="2000">
              <a:solidFill>
                <a:srgbClr val="FF0000"/>
              </a:solidFill>
              <a:sym typeface="+mn-ea"/>
            </a:endParaRPr>
          </a:p>
          <a:p>
            <a:pPr marL="0" indent="0">
              <a:buNone/>
            </a:pPr>
            <a:endParaRPr lang="zh-CN" sz="2000">
              <a:solidFill>
                <a:srgbClr val="FF0000"/>
              </a:solidFill>
              <a:sym typeface="+mn-ea"/>
            </a:endParaRPr>
          </a:p>
          <a:p>
            <a:pPr marL="0" indent="0">
              <a:buNone/>
            </a:pPr>
            <a:r>
              <a:rPr lang="en-US" altLang="zh-CN" sz="2000">
                <a:sym typeface="+mn-ea"/>
              </a:rPr>
              <a:t>      </a:t>
            </a:r>
            <a:r>
              <a:rPr lang="zh-CN" sz="2000">
                <a:sym typeface="+mn-ea"/>
              </a:rPr>
              <a:t>除了地理学概念之外，还可以得出这些结论：</a:t>
            </a:r>
            <a:endParaRPr lang="zh-CN" sz="2000">
              <a:sym typeface="+mn-ea"/>
            </a:endParaRPr>
          </a:p>
          <a:p>
            <a:pPr marL="0" indent="0">
              <a:buNone/>
            </a:pPr>
            <a:r>
              <a:rPr lang="zh-CN" sz="2000">
                <a:sym typeface="+mn-ea"/>
              </a:rPr>
              <a:t> </a:t>
            </a:r>
            <a:r>
              <a:rPr lang="en-US" altLang="zh-CN" sz="2000">
                <a:sym typeface="+mn-ea"/>
              </a:rPr>
              <a:t>     </a:t>
            </a:r>
            <a:r>
              <a:rPr lang="zh-CN" sz="2000">
                <a:sym typeface="+mn-ea"/>
              </a:rPr>
              <a:t>地理学家都承认需要两种不同的研究方法——专注于全球或其主要部分的特定要素地区差别的</a:t>
            </a:r>
            <a:r>
              <a:rPr lang="zh-CN" sz="2000" u="sng">
                <a:sym typeface="+mn-ea"/>
              </a:rPr>
              <a:t>系统研究</a:t>
            </a:r>
            <a:r>
              <a:rPr lang="zh-CN" sz="2000">
                <a:sym typeface="+mn-ea"/>
              </a:rPr>
              <a:t>，及特定地区全部地理的</a:t>
            </a:r>
            <a:r>
              <a:rPr lang="zh-CN" sz="2000" u="sng">
                <a:sym typeface="+mn-ea"/>
              </a:rPr>
              <a:t>区域研究</a:t>
            </a:r>
            <a:r>
              <a:rPr lang="zh-CN" sz="2000">
                <a:sym typeface="+mn-ea"/>
              </a:rPr>
              <a:t>。</a:t>
            </a:r>
            <a:r>
              <a:rPr lang="zh-CN" sz="2000" u="sng">
                <a:sym typeface="+mn-ea"/>
              </a:rPr>
              <a:t>把一个特定区域看作自成一个单元、一个“整体”或“有机体”</a:t>
            </a:r>
            <a:r>
              <a:rPr lang="zh-CN" sz="2000">
                <a:sym typeface="+mn-ea"/>
              </a:rPr>
              <a:t>的相似概念，目前收到受到许多学者的有力支持</a:t>
            </a:r>
            <a:r>
              <a:rPr lang="en-US" altLang="zh-CN" sz="2000">
                <a:sym typeface="+mn-ea"/>
              </a:rPr>
              <a:t>……</a:t>
            </a:r>
            <a:endParaRPr lang="en-US" altLang="zh-CN" sz="2000">
              <a:sym typeface="+mn-ea"/>
            </a:endParaRPr>
          </a:p>
        </p:txBody>
      </p:sp>
      <p:sp>
        <p:nvSpPr>
          <p:cNvPr id="4" name="文本框 3"/>
          <p:cNvSpPr txBox="1"/>
          <p:nvPr/>
        </p:nvSpPr>
        <p:spPr>
          <a:xfrm>
            <a:off x="623570" y="1196975"/>
            <a:ext cx="2273300" cy="829945"/>
          </a:xfrm>
          <a:prstGeom prst="rect">
            <a:avLst/>
          </a:prstGeom>
          <a:noFill/>
        </p:spPr>
        <p:txBody>
          <a:bodyPr wrap="none" rtlCol="0" anchor="t">
            <a:spAutoFit/>
          </a:bodyPr>
          <a:p>
            <a:pPr algn="l"/>
            <a:r>
              <a:rPr lang="zh-CN" altLang="en-US" sz="2400" b="1">
                <a:solidFill>
                  <a:srgbClr val="FF0000"/>
                </a:solidFill>
                <a:sym typeface="+mn-ea"/>
              </a:rPr>
              <a:t>1</a:t>
            </a:r>
            <a:r>
              <a:rPr lang="en-US" altLang="zh-CN" sz="2400" b="1">
                <a:solidFill>
                  <a:srgbClr val="FF0000"/>
                </a:solidFill>
                <a:sym typeface="+mn-ea"/>
              </a:rPr>
              <a:t>.</a:t>
            </a:r>
            <a:r>
              <a:rPr lang="zh-CN" altLang="en-US" sz="2400" b="1">
                <a:solidFill>
                  <a:srgbClr val="FF0000"/>
                </a:solidFill>
                <a:sym typeface="+mn-ea"/>
              </a:rPr>
              <a:t>什么是地理学</a:t>
            </a:r>
            <a:endParaRPr lang="zh-CN" altLang="en-US" sz="2400" b="1">
              <a:solidFill>
                <a:srgbClr val="FF0000"/>
              </a:solidFill>
            </a:endParaRPr>
          </a:p>
          <a:p>
            <a:pPr algn="l"/>
            <a:r>
              <a:rPr lang="en-US" altLang="zh-CN" sz="2400" b="1">
                <a:solidFill>
                  <a:srgbClr val="FF0000"/>
                </a:solidFill>
                <a:sym typeface="+mn-ea"/>
              </a:rPr>
              <a:t> </a:t>
            </a:r>
            <a:endParaRPr lang="en-US" altLang="zh-CN" sz="2400" b="1">
              <a:solidFill>
                <a:srgbClr val="FF0000"/>
              </a:solidFill>
              <a:sym typeface="+mn-ea"/>
            </a:endParaRPr>
          </a:p>
        </p:txBody>
      </p:sp>
      <p:sp>
        <p:nvSpPr>
          <p:cNvPr id="2" name="文本框 1"/>
          <p:cNvSpPr txBox="1"/>
          <p:nvPr/>
        </p:nvSpPr>
        <p:spPr>
          <a:xfrm>
            <a:off x="1055370" y="3068955"/>
            <a:ext cx="10106660" cy="922020"/>
          </a:xfrm>
          <a:prstGeom prst="rect">
            <a:avLst/>
          </a:prstGeom>
          <a:noFill/>
          <a:ln w="28575" cmpd="sng">
            <a:solidFill>
              <a:schemeClr val="accent1">
                <a:shade val="50000"/>
              </a:schemeClr>
            </a:solidFill>
            <a:prstDash val="solid"/>
          </a:ln>
        </p:spPr>
        <p:txBody>
          <a:bodyPr wrap="square" rtlCol="0">
            <a:spAutoFit/>
          </a:bodyPr>
          <a:p>
            <a:endParaRPr lang="zh-CN" altLang="en-US"/>
          </a:p>
          <a:p>
            <a:endParaRPr lang="zh-CN" altLang="en-US"/>
          </a:p>
          <a:p>
            <a:endParaRPr lang="zh-CN" altLang="en-US"/>
          </a:p>
        </p:txBody>
      </p:sp>
      <p:sp>
        <p:nvSpPr>
          <p:cNvPr id="8" name="页脚占位符 5"/>
          <p:cNvSpPr>
            <a:spLocks noGrp="1"/>
          </p:cNvSpPr>
          <p:nvPr/>
        </p:nvSpPr>
        <p:spPr>
          <a:xfrm>
            <a:off x="4038600" y="6381115"/>
            <a:ext cx="8153400" cy="365125"/>
          </a:xfr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zh-CN"/>
              <a:t>5</a:t>
            </a:r>
            <a:endParaRPr lang="en-US" altLang="zh-CN"/>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796290" y="1844675"/>
            <a:ext cx="10599420" cy="4351655"/>
          </a:xfrm>
        </p:spPr>
        <p:txBody>
          <a:bodyPr/>
          <a:p>
            <a:pPr marL="0" indent="0">
              <a:buNone/>
            </a:pPr>
            <a:r>
              <a:rPr lang="en-US" sz="2400">
                <a:sym typeface="+mn-ea"/>
              </a:rPr>
              <a:t>     </a:t>
            </a:r>
            <a:r>
              <a:rPr lang="zh-CN" sz="2000">
                <a:sym typeface="+mn-ea"/>
              </a:rPr>
              <a:t>与此同时，过去许多时候，某些地理学家或者地理学家团体，在研究地理学领域时，产生了很多脱离历史发展路线的偏向，这些偏向在当前地理学家思想中再次出现。这些</a:t>
            </a:r>
            <a:r>
              <a:rPr lang="zh-CN" sz="2000">
                <a:solidFill>
                  <a:srgbClr val="FF0000"/>
                </a:solidFill>
                <a:sym typeface="+mn-ea"/>
              </a:rPr>
              <a:t>偏向</a:t>
            </a:r>
            <a:r>
              <a:rPr lang="zh-CN" sz="2000">
                <a:sym typeface="+mn-ea"/>
              </a:rPr>
              <a:t>主要是：</a:t>
            </a:r>
            <a:endParaRPr lang="zh-CN" sz="2000">
              <a:sym typeface="+mn-ea"/>
            </a:endParaRPr>
          </a:p>
          <a:p>
            <a:pPr marL="0" indent="0">
              <a:buNone/>
            </a:pPr>
            <a:r>
              <a:rPr lang="zh-CN" sz="2000">
                <a:sym typeface="+mn-ea"/>
              </a:rPr>
              <a:t>(一)任意取消各种被看作不能用“科学”方法来研究的现象，以求使地理学成为一门“精密的”科学或“基本上是自然科学”；</a:t>
            </a:r>
            <a:endParaRPr lang="zh-CN" sz="2000">
              <a:sym typeface="+mn-ea"/>
            </a:endParaRPr>
          </a:p>
          <a:p>
            <a:pPr marL="0" indent="0">
              <a:buNone/>
            </a:pPr>
            <a:r>
              <a:rPr lang="zh-CN" sz="2000">
                <a:sym typeface="+mn-ea"/>
              </a:rPr>
              <a:t>(二)把地理学定义为研究行星地球而不是地球表面的科学；</a:t>
            </a:r>
            <a:endParaRPr lang="zh-CN" sz="2000">
              <a:sym typeface="+mn-ea"/>
            </a:endParaRPr>
          </a:p>
          <a:p>
            <a:pPr marL="0" indent="0">
              <a:buNone/>
            </a:pPr>
            <a:r>
              <a:rPr lang="zh-CN" sz="2000">
                <a:sym typeface="+mn-ea"/>
              </a:rPr>
              <a:t>(三)把地理学定义为对自然环境与人类之间关系的研究，或对人类活动适应自然环境的研究；</a:t>
            </a:r>
            <a:endParaRPr lang="zh-CN" sz="2000">
              <a:sym typeface="+mn-ea"/>
            </a:endParaRPr>
          </a:p>
          <a:p>
            <a:pPr marL="0" indent="0">
              <a:buNone/>
            </a:pPr>
            <a:r>
              <a:rPr lang="zh-CN" sz="2000">
                <a:sym typeface="+mn-ea"/>
              </a:rPr>
              <a:t>(四)把地理学定义为地球表面上的分布研究。</a:t>
            </a:r>
            <a:endParaRPr lang="zh-CN" sz="2000">
              <a:sym typeface="+mn-ea"/>
            </a:endParaRPr>
          </a:p>
          <a:p>
            <a:pPr marL="0" indent="0">
              <a:buNone/>
            </a:pPr>
            <a:r>
              <a:rPr lang="en-US" altLang="zh-CN" sz="2000">
                <a:sym typeface="+mn-ea"/>
              </a:rPr>
              <a:t>     </a:t>
            </a:r>
            <a:endParaRPr lang="en-US" altLang="zh-CN" sz="2000">
              <a:sym typeface="+mn-ea"/>
            </a:endParaRPr>
          </a:p>
          <a:p>
            <a:pPr marL="0" indent="0">
              <a:buNone/>
            </a:pPr>
            <a:r>
              <a:rPr lang="en-US" altLang="zh-CN" sz="2000">
                <a:sym typeface="+mn-ea"/>
              </a:rPr>
              <a:t>   </a:t>
            </a:r>
            <a:r>
              <a:rPr lang="en-US" altLang="zh-CN" sz="2000">
                <a:sym typeface="+mn-ea"/>
              </a:rPr>
              <a:t> </a:t>
            </a:r>
            <a:endParaRPr lang="en-US" altLang="zh-CN" sz="2000">
              <a:sym typeface="+mn-ea"/>
            </a:endParaRPr>
          </a:p>
        </p:txBody>
      </p:sp>
      <p:sp>
        <p:nvSpPr>
          <p:cNvPr id="4" name="文本框 3"/>
          <p:cNvSpPr txBox="1"/>
          <p:nvPr/>
        </p:nvSpPr>
        <p:spPr>
          <a:xfrm>
            <a:off x="623570" y="1196975"/>
            <a:ext cx="2273300" cy="829945"/>
          </a:xfrm>
          <a:prstGeom prst="rect">
            <a:avLst/>
          </a:prstGeom>
          <a:noFill/>
        </p:spPr>
        <p:txBody>
          <a:bodyPr wrap="none" rtlCol="0" anchor="t">
            <a:spAutoFit/>
          </a:bodyPr>
          <a:p>
            <a:pPr algn="l"/>
            <a:r>
              <a:rPr lang="zh-CN" altLang="en-US" sz="2400" b="1">
                <a:solidFill>
                  <a:srgbClr val="FF0000"/>
                </a:solidFill>
                <a:sym typeface="+mn-ea"/>
              </a:rPr>
              <a:t>1</a:t>
            </a:r>
            <a:r>
              <a:rPr lang="en-US" altLang="zh-CN" sz="2400" b="1">
                <a:solidFill>
                  <a:srgbClr val="FF0000"/>
                </a:solidFill>
                <a:sym typeface="+mn-ea"/>
              </a:rPr>
              <a:t>.</a:t>
            </a:r>
            <a:r>
              <a:rPr lang="zh-CN" altLang="en-US" sz="2400" b="1">
                <a:solidFill>
                  <a:srgbClr val="FF0000"/>
                </a:solidFill>
                <a:sym typeface="+mn-ea"/>
              </a:rPr>
              <a:t>什么是地理学</a:t>
            </a:r>
            <a:endParaRPr lang="zh-CN" altLang="en-US" sz="2400" b="1">
              <a:solidFill>
                <a:srgbClr val="FF0000"/>
              </a:solidFill>
            </a:endParaRPr>
          </a:p>
          <a:p>
            <a:pPr algn="l"/>
            <a:r>
              <a:rPr lang="en-US" altLang="zh-CN" sz="2400" b="1">
                <a:solidFill>
                  <a:srgbClr val="FF0000"/>
                </a:solidFill>
                <a:sym typeface="+mn-ea"/>
              </a:rPr>
              <a:t> </a:t>
            </a:r>
            <a:endParaRPr lang="en-US" altLang="zh-CN" sz="2400" b="1">
              <a:solidFill>
                <a:srgbClr val="FF0000"/>
              </a:solidFill>
              <a:sym typeface="+mn-ea"/>
            </a:endParaRPr>
          </a:p>
        </p:txBody>
      </p:sp>
      <p:sp>
        <p:nvSpPr>
          <p:cNvPr id="2" name="文本框 1"/>
          <p:cNvSpPr txBox="1"/>
          <p:nvPr/>
        </p:nvSpPr>
        <p:spPr>
          <a:xfrm>
            <a:off x="796290" y="4869180"/>
            <a:ext cx="10305415" cy="460375"/>
          </a:xfrm>
          <a:prstGeom prst="rect">
            <a:avLst/>
          </a:prstGeom>
          <a:solidFill>
            <a:srgbClr val="A8D72A"/>
          </a:solidFill>
        </p:spPr>
        <p:txBody>
          <a:bodyPr wrap="square" rtlCol="0">
            <a:spAutoFit/>
          </a:bodyPr>
          <a:p>
            <a:pPr marL="0" indent="0">
              <a:buNone/>
            </a:pPr>
            <a:r>
              <a:rPr lang="en-US" altLang="zh-CN" sz="2400" b="1">
                <a:solidFill>
                  <a:srgbClr val="0070C0"/>
                </a:solidFill>
              </a:rPr>
              <a:t>    </a:t>
            </a:r>
            <a:r>
              <a:rPr lang="zh-CN" altLang="en-US" sz="2400">
                <a:sym typeface="+mn-ea"/>
              </a:rPr>
              <a:t>这些错误的思想，通过研究</a:t>
            </a:r>
            <a:r>
              <a:rPr lang="zh-CN" sz="2400">
                <a:sym typeface="+mn-ea"/>
              </a:rPr>
              <a:t>这</a:t>
            </a:r>
            <a:r>
              <a:rPr lang="zh-CN" sz="2400">
                <a:sym typeface="+mn-ea"/>
              </a:rPr>
              <a:t>些概念的历史，</a:t>
            </a:r>
            <a:r>
              <a:rPr lang="zh-CN" sz="2400">
                <a:sym typeface="+mn-ea"/>
              </a:rPr>
              <a:t>已经找出它被抛弃的理由。</a:t>
            </a:r>
            <a:endParaRPr lang="zh-CN" altLang="en-US" sz="2400" b="1"/>
          </a:p>
        </p:txBody>
      </p:sp>
      <p:sp>
        <p:nvSpPr>
          <p:cNvPr id="8" name="页脚占位符 5"/>
          <p:cNvSpPr>
            <a:spLocks noGrp="1"/>
          </p:cNvSpPr>
          <p:nvPr/>
        </p:nvSpPr>
        <p:spPr>
          <a:xfrm>
            <a:off x="4038600" y="6381115"/>
            <a:ext cx="8153400" cy="365125"/>
          </a:xfr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zh-CN"/>
              <a:t>6</a:t>
            </a:r>
            <a:endParaRPr lang="en-US" altLang="zh-CN"/>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2855595" y="1268730"/>
            <a:ext cx="10599420" cy="537210"/>
          </a:xfrm>
        </p:spPr>
        <p:txBody>
          <a:bodyPr/>
          <a:p>
            <a:pPr marL="0" indent="0">
              <a:buNone/>
            </a:pPr>
            <a:r>
              <a:rPr lang="en-US" sz="2400">
                <a:sym typeface="+mn-ea"/>
              </a:rPr>
              <a:t>     </a:t>
            </a:r>
            <a:r>
              <a:rPr lang="zh-CN" altLang="en-US" sz="2400">
                <a:sym typeface="+mn-ea"/>
              </a:rPr>
              <a:t>研究</a:t>
            </a:r>
            <a:r>
              <a:rPr lang="zh-CN" altLang="en-US" sz="2400">
                <a:solidFill>
                  <a:srgbClr val="FF0000"/>
                </a:solidFill>
                <a:sym typeface="+mn-ea"/>
              </a:rPr>
              <a:t>以地理学为方志科学</a:t>
            </a:r>
            <a:r>
              <a:rPr lang="zh-CN" altLang="en-US" sz="2400">
                <a:sym typeface="+mn-ea"/>
              </a:rPr>
              <a:t>这一</a:t>
            </a:r>
            <a:r>
              <a:rPr lang="zh-CN" sz="2400">
                <a:sym typeface="+mn-ea"/>
              </a:rPr>
              <a:t>概念的历史，也可证明</a:t>
            </a:r>
            <a:r>
              <a:rPr lang="zh-CN" sz="2400">
                <a:sym typeface="+mn-ea"/>
              </a:rPr>
              <a:t>其正确性。</a:t>
            </a:r>
            <a:endParaRPr lang="zh-CN" altLang="en-US" sz="2400">
              <a:sym typeface="+mn-ea"/>
            </a:endParaRPr>
          </a:p>
          <a:p>
            <a:pPr marL="0" indent="0">
              <a:buNone/>
            </a:pPr>
            <a:r>
              <a:rPr lang="en-US" altLang="zh-CN" sz="2000">
                <a:sym typeface="+mn-ea"/>
              </a:rPr>
              <a:t>     </a:t>
            </a:r>
            <a:endParaRPr lang="en-US" altLang="zh-CN" sz="2000">
              <a:sym typeface="+mn-ea"/>
            </a:endParaRPr>
          </a:p>
          <a:p>
            <a:pPr marL="0" indent="0">
              <a:buNone/>
            </a:pPr>
            <a:r>
              <a:rPr lang="en-US" altLang="zh-CN" sz="2000">
                <a:sym typeface="+mn-ea"/>
              </a:rPr>
              <a:t>   </a:t>
            </a:r>
            <a:r>
              <a:rPr lang="en-US" altLang="zh-CN" sz="2000">
                <a:sym typeface="+mn-ea"/>
              </a:rPr>
              <a:t> </a:t>
            </a:r>
            <a:endParaRPr lang="en-US" altLang="zh-CN" sz="2000">
              <a:sym typeface="+mn-ea"/>
            </a:endParaRPr>
          </a:p>
        </p:txBody>
      </p:sp>
      <p:sp>
        <p:nvSpPr>
          <p:cNvPr id="4" name="文本框 3"/>
          <p:cNvSpPr txBox="1"/>
          <p:nvPr/>
        </p:nvSpPr>
        <p:spPr>
          <a:xfrm>
            <a:off x="623570" y="1196975"/>
            <a:ext cx="2273300" cy="829945"/>
          </a:xfrm>
          <a:prstGeom prst="rect">
            <a:avLst/>
          </a:prstGeom>
          <a:noFill/>
        </p:spPr>
        <p:txBody>
          <a:bodyPr wrap="none" rtlCol="0" anchor="t">
            <a:spAutoFit/>
          </a:bodyPr>
          <a:p>
            <a:pPr algn="l"/>
            <a:r>
              <a:rPr lang="zh-CN" altLang="en-US" sz="2400" b="1">
                <a:solidFill>
                  <a:srgbClr val="FF0000"/>
                </a:solidFill>
                <a:sym typeface="+mn-ea"/>
              </a:rPr>
              <a:t>1</a:t>
            </a:r>
            <a:r>
              <a:rPr lang="en-US" altLang="zh-CN" sz="2400" b="1">
                <a:solidFill>
                  <a:srgbClr val="FF0000"/>
                </a:solidFill>
                <a:sym typeface="+mn-ea"/>
              </a:rPr>
              <a:t>.</a:t>
            </a:r>
            <a:r>
              <a:rPr lang="zh-CN" altLang="en-US" sz="2400" b="1">
                <a:solidFill>
                  <a:srgbClr val="FF0000"/>
                </a:solidFill>
                <a:sym typeface="+mn-ea"/>
              </a:rPr>
              <a:t>什么是地理学</a:t>
            </a:r>
            <a:endParaRPr lang="zh-CN" altLang="en-US" sz="2400" b="1">
              <a:solidFill>
                <a:srgbClr val="FF0000"/>
              </a:solidFill>
            </a:endParaRPr>
          </a:p>
          <a:p>
            <a:pPr algn="l"/>
            <a:r>
              <a:rPr lang="en-US" altLang="zh-CN" sz="2400" b="1">
                <a:solidFill>
                  <a:srgbClr val="FF0000"/>
                </a:solidFill>
                <a:sym typeface="+mn-ea"/>
              </a:rPr>
              <a:t> </a:t>
            </a:r>
            <a:endParaRPr lang="en-US" altLang="zh-CN" sz="2400" b="1">
              <a:solidFill>
                <a:srgbClr val="FF0000"/>
              </a:solidFill>
              <a:sym typeface="+mn-ea"/>
            </a:endParaRPr>
          </a:p>
        </p:txBody>
      </p:sp>
      <p:grpSp>
        <p:nvGrpSpPr>
          <p:cNvPr id="5" name="组合 4"/>
          <p:cNvGrpSpPr/>
          <p:nvPr/>
        </p:nvGrpSpPr>
        <p:grpSpPr>
          <a:xfrm>
            <a:off x="694690" y="4004945"/>
            <a:ext cx="1534795" cy="1534795"/>
            <a:chOff x="304800" y="673100"/>
            <a:chExt cx="4000500" cy="4000500"/>
          </a:xfrm>
          <a:solidFill>
            <a:schemeClr val="accent2">
              <a:lumMod val="60000"/>
              <a:lumOff val="40000"/>
            </a:schemeClr>
          </a:solidFill>
          <a:effectLst>
            <a:outerShdw blurRad="228600" dist="228600" dir="5400000" algn="tr" rotWithShape="0">
              <a:prstClr val="black">
                <a:alpha val="30000"/>
              </a:prstClr>
            </a:outerShdw>
          </a:effectLst>
        </p:grpSpPr>
        <p:sp>
          <p:nvSpPr>
            <p:cNvPr id="6" name="同心圆 5"/>
            <p:cNvSpPr/>
            <p:nvPr>
              <p:custDataLst>
                <p:tags r:id="rId1"/>
              </p:custDataLst>
            </p:nvPr>
          </p:nvSpPr>
          <p:spPr>
            <a:xfrm>
              <a:off x="304800" y="673100"/>
              <a:ext cx="4000500" cy="4000500"/>
            </a:xfrm>
            <a:prstGeom prst="donut">
              <a:avLst>
                <a:gd name="adj" fmla="val 4879"/>
              </a:avLst>
            </a:prstGeom>
            <a:solidFill>
              <a:schemeClr val="accent2">
                <a:lumMod val="60000"/>
                <a:lumOff val="40000"/>
              </a:schemeClr>
            </a:solidFill>
            <a:ln>
              <a:solidFill>
                <a:schemeClr val="accent5"/>
              </a:solidFill>
            </a:ln>
          </p:spPr>
          <p:style>
            <a:lnRef idx="1">
              <a:schemeClr val="accent5"/>
            </a:lnRef>
            <a:fillRef idx="2">
              <a:schemeClr val="accent5"/>
            </a:fillRef>
            <a:effectRef idx="1">
              <a:schemeClr val="accent5"/>
            </a:effectRef>
            <a:fontRef idx="minor">
              <a:schemeClr val="dk1"/>
            </a:fontRef>
          </p:style>
          <p:txBody>
            <a:bodyPr rtlCol="0" anchor="ctr"/>
            <a:p>
              <a:pPr algn="ctr"/>
              <a:endParaRPr lang="zh-CN" altLang="en-US" sz="1865">
                <a:solidFill>
                  <a:schemeClr val="lt1"/>
                </a:solidFill>
                <a:latin typeface="黑体" panose="02010609060101010101" charset="-122"/>
                <a:ea typeface="黑体" panose="02010609060101010101" charset="-122"/>
              </a:endParaRPr>
            </a:p>
          </p:txBody>
        </p:sp>
        <p:sp>
          <p:nvSpPr>
            <p:cNvPr id="9" name="椭圆 8"/>
            <p:cNvSpPr/>
            <p:nvPr>
              <p:custDataLst>
                <p:tags r:id="rId2"/>
              </p:custDataLst>
            </p:nvPr>
          </p:nvSpPr>
          <p:spPr>
            <a:xfrm>
              <a:off x="390357" y="758657"/>
              <a:ext cx="3825874" cy="3825874"/>
            </a:xfrm>
            <a:prstGeom prst="ellipse">
              <a:avLst/>
            </a:prstGeom>
            <a:solidFill>
              <a:schemeClr val="accent2">
                <a:lumMod val="60000"/>
                <a:lumOff val="40000"/>
              </a:schemeClr>
            </a:solidFill>
            <a:ln>
              <a:solidFill>
                <a:srgbClr val="FFFF00"/>
              </a:solidFill>
            </a:ln>
            <a:effectLst>
              <a:outerShdw blurRad="228600" dist="228600" dir="5400000" algn="tr" rotWithShape="0">
                <a:prstClr val="black">
                  <a:alpha val="30000"/>
                </a:prstClr>
              </a:outerShdw>
            </a:effectLst>
          </p:spPr>
          <p:style>
            <a:lnRef idx="1">
              <a:schemeClr val="accent5"/>
            </a:lnRef>
            <a:fillRef idx="2">
              <a:schemeClr val="accent5"/>
            </a:fillRef>
            <a:effectRef idx="1">
              <a:schemeClr val="accent5"/>
            </a:effectRef>
            <a:fontRef idx="minor">
              <a:schemeClr val="dk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865">
                <a:solidFill>
                  <a:schemeClr val="lt1"/>
                </a:solidFill>
                <a:latin typeface="黑体" panose="02010609060101010101" charset="-122"/>
                <a:ea typeface="黑体" panose="02010609060101010101" charset="-122"/>
                <a:sym typeface="+mn-ea"/>
              </a:endParaRPr>
            </a:p>
          </p:txBody>
        </p:sp>
      </p:grpSp>
      <p:grpSp>
        <p:nvGrpSpPr>
          <p:cNvPr id="14" name="组合 13"/>
          <p:cNvGrpSpPr/>
          <p:nvPr/>
        </p:nvGrpSpPr>
        <p:grpSpPr>
          <a:xfrm>
            <a:off x="695325" y="1939290"/>
            <a:ext cx="1534795" cy="1534795"/>
            <a:chOff x="304800" y="673100"/>
            <a:chExt cx="4000500" cy="4000500"/>
          </a:xfrm>
          <a:solidFill>
            <a:srgbClr val="92D050"/>
          </a:solidFill>
          <a:effectLst>
            <a:outerShdw blurRad="228600" dist="228600" dir="5400000" algn="tr" rotWithShape="0">
              <a:prstClr val="black">
                <a:alpha val="30000"/>
              </a:prstClr>
            </a:outerShdw>
          </a:effectLst>
        </p:grpSpPr>
        <p:sp>
          <p:nvSpPr>
            <p:cNvPr id="15" name="同心圆 14"/>
            <p:cNvSpPr/>
            <p:nvPr>
              <p:custDataLst>
                <p:tags r:id="rId3"/>
              </p:custDataLst>
            </p:nvPr>
          </p:nvSpPr>
          <p:spPr>
            <a:xfrm>
              <a:off x="304800" y="673100"/>
              <a:ext cx="4000500" cy="4000500"/>
            </a:xfrm>
            <a:prstGeom prst="donut">
              <a:avLst>
                <a:gd name="adj" fmla="val 4879"/>
              </a:avLst>
            </a:prstGeom>
            <a:grpFill/>
            <a:ln>
              <a:solidFill>
                <a:schemeClr val="accent5"/>
              </a:solidFill>
            </a:ln>
          </p:spPr>
          <p:style>
            <a:lnRef idx="1">
              <a:schemeClr val="accent5"/>
            </a:lnRef>
            <a:fillRef idx="2">
              <a:schemeClr val="accent5"/>
            </a:fillRef>
            <a:effectRef idx="1">
              <a:schemeClr val="accent5"/>
            </a:effectRef>
            <a:fontRef idx="minor">
              <a:schemeClr val="dk1"/>
            </a:fontRef>
          </p:style>
          <p:txBody>
            <a:bodyPr rtlCol="0" anchor="ctr"/>
            <a:p>
              <a:pPr algn="ctr"/>
              <a:endParaRPr lang="zh-CN" altLang="en-US" sz="1865">
                <a:solidFill>
                  <a:schemeClr val="lt1"/>
                </a:solidFill>
                <a:latin typeface="黑体" panose="02010609060101010101" charset="-122"/>
                <a:ea typeface="黑体" panose="02010609060101010101" charset="-122"/>
              </a:endParaRPr>
            </a:p>
          </p:txBody>
        </p:sp>
        <p:sp>
          <p:nvSpPr>
            <p:cNvPr id="16" name="椭圆 15"/>
            <p:cNvSpPr/>
            <p:nvPr>
              <p:custDataLst>
                <p:tags r:id="rId4"/>
              </p:custDataLst>
            </p:nvPr>
          </p:nvSpPr>
          <p:spPr>
            <a:xfrm>
              <a:off x="390357" y="758657"/>
              <a:ext cx="3825874" cy="3825874"/>
            </a:xfrm>
            <a:prstGeom prst="ellipse">
              <a:avLst/>
            </a:prstGeom>
            <a:grpFill/>
            <a:ln>
              <a:solidFill>
                <a:srgbClr val="FFFF00"/>
              </a:solidFill>
            </a:ln>
            <a:effectLst>
              <a:outerShdw blurRad="228600" dist="228600" dir="5400000" algn="tr" rotWithShape="0">
                <a:prstClr val="black">
                  <a:alpha val="30000"/>
                </a:prstClr>
              </a:outerShdw>
            </a:effectLst>
          </p:spPr>
          <p:style>
            <a:lnRef idx="1">
              <a:schemeClr val="accent5"/>
            </a:lnRef>
            <a:fillRef idx="2">
              <a:schemeClr val="accent5"/>
            </a:fillRef>
            <a:effectRef idx="1">
              <a:schemeClr val="accent5"/>
            </a:effectRef>
            <a:fontRef idx="minor">
              <a:schemeClr val="dk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865">
                <a:solidFill>
                  <a:schemeClr val="lt1"/>
                </a:solidFill>
                <a:latin typeface="黑体" panose="02010609060101010101" charset="-122"/>
                <a:ea typeface="黑体" panose="02010609060101010101" charset="-122"/>
                <a:sym typeface="+mn-ea"/>
              </a:endParaRPr>
            </a:p>
          </p:txBody>
        </p:sp>
      </p:grpSp>
      <p:sp>
        <p:nvSpPr>
          <p:cNvPr id="17" name="矩形 16"/>
          <p:cNvSpPr/>
          <p:nvPr>
            <p:custDataLst>
              <p:tags r:id="rId5"/>
            </p:custDataLst>
          </p:nvPr>
        </p:nvSpPr>
        <p:spPr>
          <a:xfrm>
            <a:off x="963295" y="4569460"/>
            <a:ext cx="1231900" cy="404495"/>
          </a:xfrm>
          <a:prstGeom prst="rect">
            <a:avLst/>
          </a:prstGeom>
          <a:noFill/>
          <a:ln>
            <a:noFill/>
          </a:ln>
        </p:spPr>
        <p:style>
          <a:lnRef idx="1">
            <a:schemeClr val="accent5"/>
          </a:lnRef>
          <a:fillRef idx="2">
            <a:schemeClr val="accent5"/>
          </a:fillRef>
          <a:effectRef idx="1">
            <a:schemeClr val="accent5"/>
          </a:effectRef>
          <a:fontRef idx="minor">
            <a:schemeClr val="dk1"/>
          </a:fontRef>
        </p:style>
        <p:txBody>
          <a:bodyPr wrap="square"/>
          <a:p>
            <a:pPr algn="ctr"/>
            <a:r>
              <a:rPr lang="zh-CN" altLang="en-US" sz="2400" b="1" dirty="0">
                <a:solidFill>
                  <a:schemeClr val="lt1"/>
                </a:solidFill>
                <a:latin typeface="黑体" panose="02010609060101010101" charset="-122"/>
                <a:ea typeface="黑体" panose="02010609060101010101" charset="-122"/>
              </a:rPr>
              <a:t>逻辑上</a:t>
            </a:r>
            <a:endParaRPr lang="zh-CN" altLang="en-US" sz="2400" b="1" dirty="0">
              <a:solidFill>
                <a:schemeClr val="lt1"/>
              </a:solidFill>
              <a:latin typeface="黑体" panose="02010609060101010101" charset="-122"/>
              <a:ea typeface="黑体" panose="02010609060101010101" charset="-122"/>
            </a:endParaRPr>
          </a:p>
        </p:txBody>
      </p:sp>
      <p:sp>
        <p:nvSpPr>
          <p:cNvPr id="18" name="矩形 17"/>
          <p:cNvSpPr/>
          <p:nvPr>
            <p:custDataLst>
              <p:tags r:id="rId6"/>
            </p:custDataLst>
          </p:nvPr>
        </p:nvSpPr>
        <p:spPr>
          <a:xfrm>
            <a:off x="871220" y="2483485"/>
            <a:ext cx="1231900" cy="404495"/>
          </a:xfrm>
          <a:prstGeom prst="rect">
            <a:avLst/>
          </a:prstGeom>
        </p:spPr>
        <p:txBody>
          <a:bodyPr wrap="none">
            <a:normAutofit fontScale="90000" lnSpcReduction="10000"/>
          </a:bodyPr>
          <a:p>
            <a:pPr algn="l"/>
            <a:r>
              <a:rPr lang="zh-CN" altLang="en-US" sz="2400" b="1" dirty="0">
                <a:solidFill>
                  <a:schemeClr val="lt1"/>
                </a:solidFill>
                <a:latin typeface="黑体" panose="02010609060101010101" charset="-122"/>
                <a:ea typeface="黑体" panose="02010609060101010101" charset="-122"/>
              </a:rPr>
              <a:t>常识</a:t>
            </a:r>
            <a:r>
              <a:rPr lang="zh-CN" altLang="en-US" sz="2400" b="1" dirty="0">
                <a:solidFill>
                  <a:schemeClr val="lt1"/>
                </a:solidFill>
                <a:latin typeface="黑体" panose="02010609060101010101" charset="-122"/>
                <a:ea typeface="黑体" panose="02010609060101010101" charset="-122"/>
              </a:rPr>
              <a:t>上</a:t>
            </a:r>
            <a:endParaRPr lang="zh-CN" altLang="en-US" sz="2400" b="1" dirty="0">
              <a:solidFill>
                <a:schemeClr val="lt1"/>
              </a:solidFill>
              <a:latin typeface="黑体" panose="02010609060101010101" charset="-122"/>
              <a:ea typeface="黑体" panose="02010609060101010101" charset="-122"/>
            </a:endParaRPr>
          </a:p>
        </p:txBody>
      </p:sp>
      <p:sp>
        <p:nvSpPr>
          <p:cNvPr id="27" name="矩形 26"/>
          <p:cNvSpPr/>
          <p:nvPr>
            <p:custDataLst>
              <p:tags r:id="rId7"/>
            </p:custDataLst>
          </p:nvPr>
        </p:nvSpPr>
        <p:spPr>
          <a:xfrm>
            <a:off x="613410" y="4918075"/>
            <a:ext cx="1230630" cy="728345"/>
          </a:xfrm>
          <a:prstGeom prst="rect">
            <a:avLst/>
          </a:prstGeom>
        </p:spPr>
        <p:txBody>
          <a:bodyPr wrap="none">
            <a:normAutofit lnSpcReduction="10000"/>
          </a:bodyPr>
          <a:p>
            <a:pPr algn="l"/>
            <a:r>
              <a:rPr lang="en-US" altLang="zh-CN" sz="2400" b="1" dirty="0">
                <a:solidFill>
                  <a:schemeClr val="lt1"/>
                </a:solidFill>
                <a:latin typeface="黑体" panose="02010609060101010101" charset="-122"/>
                <a:ea typeface="黑体" panose="02010609060101010101" charset="-122"/>
              </a:rPr>
              <a:t>  </a:t>
            </a:r>
            <a:endParaRPr lang="zh-CN" altLang="en-US" sz="2400" b="1" dirty="0">
              <a:solidFill>
                <a:schemeClr val="lt1"/>
              </a:solidFill>
              <a:latin typeface="黑体" panose="02010609060101010101" charset="-122"/>
              <a:ea typeface="黑体" panose="02010609060101010101" charset="-122"/>
            </a:endParaRPr>
          </a:p>
        </p:txBody>
      </p:sp>
      <p:sp>
        <p:nvSpPr>
          <p:cNvPr id="32" name="文本框 31"/>
          <p:cNvSpPr txBox="1"/>
          <p:nvPr>
            <p:custDataLst>
              <p:tags r:id="rId8"/>
            </p:custDataLst>
          </p:nvPr>
        </p:nvSpPr>
        <p:spPr>
          <a:xfrm>
            <a:off x="3171190" y="2061210"/>
            <a:ext cx="7891145" cy="1639570"/>
          </a:xfrm>
          <a:prstGeom prst="rect">
            <a:avLst/>
          </a:prstGeom>
          <a:noFill/>
          <a:ln>
            <a:solidFill>
              <a:schemeClr val="accent1"/>
            </a:solidFill>
          </a:ln>
        </p:spPr>
        <p:txBody>
          <a:bodyPr wrap="square" rtlCol="0"/>
          <a:p>
            <a:pPr indent="0"/>
            <a:r>
              <a:rPr lang="en-US" altLang="zh-CN" sz="2400">
                <a:latin typeface="微软雅黑" panose="020B0503020204020204" charset="-122"/>
                <a:ea typeface="微软雅黑" panose="020B0503020204020204" charset="-122"/>
                <a:cs typeface="微软雅黑" panose="020B0503020204020204" charset="-122"/>
                <a:sym typeface="+mn-ea"/>
              </a:rPr>
              <a:t>      </a:t>
            </a:r>
            <a:r>
              <a:rPr lang="zh-CN" sz="2400">
                <a:latin typeface="微软雅黑" panose="020B0503020204020204" charset="-122"/>
                <a:ea typeface="微软雅黑" panose="020B0503020204020204" charset="-122"/>
                <a:cs typeface="微软雅黑" panose="020B0503020204020204" charset="-122"/>
                <a:sym typeface="+mn-ea"/>
              </a:rPr>
              <a:t>世界上不同地区的事物各有不同，而且这些不同在某种方式上也是互有因果联系的。那为了了解不同地区的性质，都经常需要认识和了解这些不同是什么，其间又是怎样联系着的。</a:t>
            </a:r>
            <a:endParaRPr lang="zh-CN" sz="2400">
              <a:latin typeface="微软雅黑" panose="020B0503020204020204" charset="-122"/>
              <a:ea typeface="微软雅黑" panose="020B0503020204020204" charset="-122"/>
              <a:cs typeface="微软雅黑" panose="020B0503020204020204" charset="-122"/>
              <a:sym typeface="+mn-ea"/>
            </a:endParaRPr>
          </a:p>
        </p:txBody>
      </p:sp>
      <p:sp>
        <p:nvSpPr>
          <p:cNvPr id="7" name="文本框 6"/>
          <p:cNvSpPr txBox="1"/>
          <p:nvPr>
            <p:custDataLst>
              <p:tags r:id="rId9"/>
            </p:custDataLst>
          </p:nvPr>
        </p:nvSpPr>
        <p:spPr>
          <a:xfrm>
            <a:off x="3171190" y="4131945"/>
            <a:ext cx="8557895" cy="1614170"/>
          </a:xfrm>
          <a:prstGeom prst="rect">
            <a:avLst/>
          </a:prstGeom>
          <a:noFill/>
          <a:ln>
            <a:solidFill>
              <a:schemeClr val="accent1"/>
            </a:solidFill>
          </a:ln>
        </p:spPr>
        <p:txBody>
          <a:bodyPr wrap="square" rtlCol="0"/>
          <a:p>
            <a:pPr indent="0"/>
            <a:r>
              <a:rPr lang="en-US" altLang="zh-CN" sz="2400">
                <a:latin typeface="微软雅黑" panose="020B0503020204020204" charset="-122"/>
                <a:ea typeface="微软雅黑" panose="020B0503020204020204" charset="-122"/>
                <a:cs typeface="微软雅黑" panose="020B0503020204020204" charset="-122"/>
                <a:sym typeface="+mn-ea"/>
              </a:rPr>
              <a:t>       </a:t>
            </a:r>
            <a:r>
              <a:rPr lang="zh-CN" sz="2400">
                <a:latin typeface="微软雅黑" panose="020B0503020204020204" charset="-122"/>
                <a:ea typeface="微软雅黑" panose="020B0503020204020204" charset="-122"/>
                <a:cs typeface="微软雅黑" panose="020B0503020204020204" charset="-122"/>
                <a:sym typeface="+mn-ea"/>
              </a:rPr>
              <a:t>康德、洪堡和赫特纳都以非常相同的话作过解释：</a:t>
            </a:r>
            <a:endParaRPr lang="zh-CN" sz="2400">
              <a:latin typeface="微软雅黑" panose="020B0503020204020204" charset="-122"/>
              <a:ea typeface="微软雅黑" panose="020B0503020204020204" charset="-122"/>
              <a:cs typeface="微软雅黑" panose="020B0503020204020204" charset="-122"/>
              <a:sym typeface="+mn-ea"/>
            </a:endParaRPr>
          </a:p>
          <a:p>
            <a:pPr indent="0"/>
            <a:r>
              <a:rPr lang="zh-CN" sz="2400">
                <a:solidFill>
                  <a:srgbClr val="FF0000"/>
                </a:solidFill>
                <a:latin typeface="微软雅黑" panose="020B0503020204020204" charset="-122"/>
                <a:ea typeface="微软雅黑" panose="020B0503020204020204" charset="-122"/>
                <a:cs typeface="微软雅黑" panose="020B0503020204020204" charset="-122"/>
                <a:sym typeface="+mn-ea"/>
              </a:rPr>
              <a:t>系统科学是</a:t>
            </a:r>
            <a:r>
              <a:rPr lang="zh-CN" sz="2400">
                <a:latin typeface="微软雅黑" panose="020B0503020204020204" charset="-122"/>
                <a:ea typeface="微软雅黑" panose="020B0503020204020204" charset="-122"/>
                <a:cs typeface="微软雅黑" panose="020B0503020204020204" charset="-122"/>
                <a:sym typeface="+mn-ea"/>
              </a:rPr>
              <a:t>按分类现象</a:t>
            </a:r>
            <a:r>
              <a:rPr lang="zh-CN" sz="2400">
                <a:latin typeface="微软雅黑" panose="020B0503020204020204" charset="-122"/>
                <a:ea typeface="微软雅黑" panose="020B0503020204020204" charset="-122"/>
                <a:cs typeface="微软雅黑" panose="020B0503020204020204" charset="-122"/>
                <a:sym typeface="+mn-ea"/>
              </a:rPr>
              <a:t>研究不论存在于何时何地的某类现象，</a:t>
            </a:r>
            <a:endParaRPr lang="zh-CN" sz="2400">
              <a:latin typeface="微软雅黑" panose="020B0503020204020204" charset="-122"/>
              <a:ea typeface="微软雅黑" panose="020B0503020204020204" charset="-122"/>
              <a:cs typeface="微软雅黑" panose="020B0503020204020204" charset="-122"/>
              <a:sym typeface="+mn-ea"/>
            </a:endParaRPr>
          </a:p>
          <a:p>
            <a:pPr indent="0"/>
            <a:r>
              <a:rPr lang="zh-CN" sz="2400">
                <a:latin typeface="微软雅黑" panose="020B0503020204020204" charset="-122"/>
                <a:ea typeface="微软雅黑" panose="020B0503020204020204" charset="-122"/>
                <a:cs typeface="微软雅黑" panose="020B0503020204020204" charset="-122"/>
                <a:sym typeface="+mn-ea"/>
              </a:rPr>
              <a:t>与此不同：</a:t>
            </a:r>
            <a:r>
              <a:rPr lang="zh-CN" sz="2400">
                <a:solidFill>
                  <a:srgbClr val="FF0000"/>
                </a:solidFill>
                <a:latin typeface="微软雅黑" panose="020B0503020204020204" charset="-122"/>
                <a:ea typeface="微软雅黑" panose="020B0503020204020204" charset="-122"/>
                <a:cs typeface="微软雅黑" panose="020B0503020204020204" charset="-122"/>
                <a:sym typeface="+mn-ea"/>
              </a:rPr>
              <a:t>历史科学</a:t>
            </a:r>
            <a:r>
              <a:rPr lang="zh-CN" sz="2400">
                <a:latin typeface="微软雅黑" panose="020B0503020204020204" charset="-122"/>
                <a:ea typeface="微软雅黑" panose="020B0503020204020204" charset="-122"/>
                <a:cs typeface="微软雅黑" panose="020B0503020204020204" charset="-122"/>
                <a:sym typeface="+mn-ea"/>
              </a:rPr>
              <a:t>研究在时间片段中的这种联系。</a:t>
            </a:r>
            <a:endParaRPr lang="zh-CN" sz="2400">
              <a:latin typeface="微软雅黑" panose="020B0503020204020204" charset="-122"/>
              <a:ea typeface="微软雅黑" panose="020B0503020204020204" charset="-122"/>
              <a:cs typeface="微软雅黑" panose="020B0503020204020204" charset="-122"/>
              <a:sym typeface="+mn-ea"/>
            </a:endParaRPr>
          </a:p>
          <a:p>
            <a:pPr indent="0"/>
            <a:r>
              <a:rPr lang="zh-CN" sz="2400">
                <a:solidFill>
                  <a:srgbClr val="FF0000"/>
                </a:solidFill>
                <a:latin typeface="微软雅黑" panose="020B0503020204020204" charset="-122"/>
                <a:ea typeface="微软雅黑" panose="020B0503020204020204" charset="-122"/>
                <a:cs typeface="微软雅黑" panose="020B0503020204020204" charset="-122"/>
                <a:sym typeface="+mn-ea"/>
              </a:rPr>
              <a:t>地理学则是研究地球表面空间上的现象联系。</a:t>
            </a:r>
            <a:endParaRPr lang="zh-CN" sz="2400">
              <a:solidFill>
                <a:srgbClr val="FF0000"/>
              </a:solidFill>
              <a:latin typeface="微软雅黑" panose="020B0503020204020204" charset="-122"/>
              <a:ea typeface="微软雅黑" panose="020B0503020204020204" charset="-122"/>
              <a:cs typeface="微软雅黑" panose="020B0503020204020204" charset="-122"/>
              <a:sym typeface="+mn-ea"/>
            </a:endParaRPr>
          </a:p>
        </p:txBody>
      </p:sp>
      <p:sp>
        <p:nvSpPr>
          <p:cNvPr id="11" name="页脚占位符 5"/>
          <p:cNvSpPr>
            <a:spLocks noGrp="1"/>
          </p:cNvSpPr>
          <p:nvPr/>
        </p:nvSpPr>
        <p:spPr>
          <a:xfrm>
            <a:off x="4038600" y="6381115"/>
            <a:ext cx="8153400" cy="365125"/>
          </a:xfr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zh-CN"/>
              <a:t>7</a:t>
            </a:r>
            <a:endParaRPr lang="en-US" altLang="zh-CN"/>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407035" y="1628775"/>
            <a:ext cx="6106160" cy="4351655"/>
          </a:xfrm>
          <a:ln w="28575">
            <a:solidFill>
              <a:schemeClr val="tx1"/>
            </a:solidFill>
          </a:ln>
        </p:spPr>
        <p:txBody>
          <a:bodyPr/>
          <a:p>
            <a:pPr marL="0" indent="0">
              <a:buNone/>
            </a:pPr>
            <a:r>
              <a:rPr lang="en-US" sz="2400">
                <a:sym typeface="+mn-ea"/>
              </a:rPr>
              <a:t>     </a:t>
            </a:r>
            <a:r>
              <a:rPr lang="zh-CN" sz="2400">
                <a:sym typeface="+mn-ea"/>
              </a:rPr>
              <a:t>美国地理学家在考虑地理学的性质时，经常与系统科学做比较。赫特纳的研究给出了地理学与系统科学的关系。（右图）</a:t>
            </a:r>
            <a:endParaRPr lang="zh-CN" sz="2400">
              <a:sym typeface="+mn-ea"/>
            </a:endParaRPr>
          </a:p>
          <a:p>
            <a:pPr marL="457200" indent="-457200">
              <a:buFont typeface="+mj-lt"/>
              <a:buAutoNum type="arabicPeriod"/>
            </a:pPr>
            <a:r>
              <a:rPr lang="zh-CN" sz="2400">
                <a:highlight>
                  <a:srgbClr val="00FF00"/>
                </a:highlight>
                <a:sym typeface="+mn-ea"/>
              </a:rPr>
              <a:t>按地球表面地区差异</a:t>
            </a:r>
            <a:r>
              <a:rPr lang="zh-CN" sz="2400">
                <a:sym typeface="+mn-ea"/>
              </a:rPr>
              <a:t>看现实的观点，在各点上都与</a:t>
            </a:r>
            <a:r>
              <a:rPr lang="zh-CN" sz="2400">
                <a:highlight>
                  <a:srgbClr val="FFFF00"/>
                </a:highlight>
                <a:sym typeface="+mn-ea"/>
              </a:rPr>
              <a:t>按分类现象来</a:t>
            </a:r>
            <a:r>
              <a:rPr lang="zh-CN" sz="2400">
                <a:sym typeface="+mn-ea"/>
              </a:rPr>
              <a:t>考虑现实的观点相交。因此，</a:t>
            </a:r>
            <a:r>
              <a:rPr lang="zh-CN" sz="2400">
                <a:highlight>
                  <a:srgbClr val="00FF00"/>
                </a:highlight>
                <a:sym typeface="+mn-ea"/>
              </a:rPr>
              <a:t>地理学</a:t>
            </a:r>
            <a:r>
              <a:rPr lang="zh-CN" sz="2400">
                <a:sym typeface="+mn-ea"/>
              </a:rPr>
              <a:t>作为一门综合性的科学，它是横切过</a:t>
            </a:r>
            <a:r>
              <a:rPr lang="zh-CN" sz="2400">
                <a:highlight>
                  <a:srgbClr val="FFFF00"/>
                </a:highlight>
                <a:sym typeface="+mn-ea"/>
              </a:rPr>
              <a:t>各门系统科学</a:t>
            </a:r>
            <a:r>
              <a:rPr lang="zh-CN" sz="2400">
                <a:sym typeface="+mn-ea"/>
              </a:rPr>
              <a:t>的。</a:t>
            </a:r>
            <a:r>
              <a:rPr lang="en-US" altLang="zh-CN" sz="2400">
                <a:sym typeface="+mn-ea"/>
              </a:rPr>
              <a:t> </a:t>
            </a:r>
            <a:endParaRPr lang="en-US" altLang="zh-CN" sz="2400">
              <a:sym typeface="+mn-ea"/>
            </a:endParaRPr>
          </a:p>
          <a:p>
            <a:pPr marL="457200" indent="-457200">
              <a:buAutoNum type="arabicPeriod"/>
            </a:pPr>
            <a:r>
              <a:rPr lang="zh-CN" sz="2400">
                <a:sym typeface="+mn-ea"/>
              </a:rPr>
              <a:t>研究地球表面存在不同现象的各门不同系统科学，都与相应</a:t>
            </a:r>
            <a:r>
              <a:rPr lang="zh-CN" sz="2400">
                <a:solidFill>
                  <a:srgbClr val="FF0000"/>
                </a:solidFill>
                <a:sym typeface="+mn-ea"/>
              </a:rPr>
              <a:t>系统地理学</a:t>
            </a:r>
            <a:r>
              <a:rPr lang="zh-CN" sz="2400">
                <a:sym typeface="+mn-ea"/>
              </a:rPr>
              <a:t>相交。</a:t>
            </a:r>
            <a:endParaRPr lang="zh-CN" sz="2400">
              <a:sym typeface="+mn-ea"/>
            </a:endParaRPr>
          </a:p>
          <a:p>
            <a:pPr marL="457200" indent="-457200">
              <a:buAutoNum type="arabicPeriod"/>
            </a:pPr>
            <a:r>
              <a:rPr lang="zh-CN" sz="2400">
                <a:sym typeface="+mn-ea"/>
              </a:rPr>
              <a:t>综合所有各门系统地理学，集中于地球表面某一特定地点的则是</a:t>
            </a:r>
            <a:r>
              <a:rPr lang="zh-CN" sz="2400">
                <a:solidFill>
                  <a:srgbClr val="FF0000"/>
                </a:solidFill>
                <a:sym typeface="+mn-ea"/>
              </a:rPr>
              <a:t>区域地理学</a:t>
            </a:r>
            <a:r>
              <a:rPr lang="zh-CN" sz="2400">
                <a:sym typeface="+mn-ea"/>
              </a:rPr>
              <a:t>。</a:t>
            </a:r>
            <a:r>
              <a:rPr lang="en-US" altLang="zh-CN" sz="2400">
                <a:sym typeface="+mn-ea"/>
              </a:rPr>
              <a:t>   </a:t>
            </a:r>
            <a:r>
              <a:rPr lang="en-US" altLang="zh-CN" sz="2000">
                <a:sym typeface="+mn-ea"/>
              </a:rPr>
              <a:t>  </a:t>
            </a:r>
            <a:endParaRPr lang="en-US" altLang="zh-CN" sz="2000">
              <a:sym typeface="+mn-ea"/>
            </a:endParaRPr>
          </a:p>
          <a:p>
            <a:pPr marL="0" indent="0">
              <a:buNone/>
            </a:pPr>
            <a:r>
              <a:rPr lang="en-US" altLang="zh-CN" sz="2000">
                <a:sym typeface="+mn-ea"/>
              </a:rPr>
              <a:t>   </a:t>
            </a:r>
            <a:r>
              <a:rPr lang="en-US" altLang="zh-CN" sz="2000">
                <a:sym typeface="+mn-ea"/>
              </a:rPr>
              <a:t> </a:t>
            </a:r>
            <a:endParaRPr lang="en-US" altLang="zh-CN" sz="2000">
              <a:sym typeface="+mn-ea"/>
            </a:endParaRPr>
          </a:p>
        </p:txBody>
      </p:sp>
      <p:sp>
        <p:nvSpPr>
          <p:cNvPr id="4" name="文本框 3"/>
          <p:cNvSpPr txBox="1"/>
          <p:nvPr/>
        </p:nvSpPr>
        <p:spPr>
          <a:xfrm>
            <a:off x="623570" y="1196975"/>
            <a:ext cx="2273300" cy="829945"/>
          </a:xfrm>
          <a:prstGeom prst="rect">
            <a:avLst/>
          </a:prstGeom>
          <a:noFill/>
        </p:spPr>
        <p:txBody>
          <a:bodyPr wrap="none" rtlCol="0" anchor="t">
            <a:spAutoFit/>
          </a:bodyPr>
          <a:p>
            <a:pPr algn="l"/>
            <a:r>
              <a:rPr lang="zh-CN" altLang="en-US" sz="2400" b="1">
                <a:solidFill>
                  <a:srgbClr val="FF0000"/>
                </a:solidFill>
                <a:sym typeface="+mn-ea"/>
              </a:rPr>
              <a:t>1</a:t>
            </a:r>
            <a:r>
              <a:rPr lang="en-US" altLang="zh-CN" sz="2400" b="1">
                <a:solidFill>
                  <a:srgbClr val="FF0000"/>
                </a:solidFill>
                <a:sym typeface="+mn-ea"/>
              </a:rPr>
              <a:t>.</a:t>
            </a:r>
            <a:r>
              <a:rPr lang="zh-CN" altLang="en-US" sz="2400" b="1">
                <a:solidFill>
                  <a:srgbClr val="FF0000"/>
                </a:solidFill>
                <a:sym typeface="+mn-ea"/>
              </a:rPr>
              <a:t>什么是地理学</a:t>
            </a:r>
            <a:endParaRPr lang="zh-CN" altLang="en-US" sz="2400" b="1">
              <a:solidFill>
                <a:srgbClr val="FF0000"/>
              </a:solidFill>
            </a:endParaRPr>
          </a:p>
          <a:p>
            <a:pPr algn="l"/>
            <a:r>
              <a:rPr lang="en-US" altLang="zh-CN" sz="2400" b="1">
                <a:solidFill>
                  <a:srgbClr val="FF0000"/>
                </a:solidFill>
                <a:sym typeface="+mn-ea"/>
              </a:rPr>
              <a:t> </a:t>
            </a:r>
            <a:endParaRPr lang="en-US" altLang="zh-CN" sz="2400" b="1">
              <a:solidFill>
                <a:srgbClr val="FF0000"/>
              </a:solidFill>
              <a:sym typeface="+mn-ea"/>
            </a:endParaRPr>
          </a:p>
        </p:txBody>
      </p:sp>
      <p:pic>
        <p:nvPicPr>
          <p:cNvPr id="5" name="图片 4"/>
          <p:cNvPicPr>
            <a:picLocks noChangeAspect="1"/>
          </p:cNvPicPr>
          <p:nvPr>
            <p:custDataLst>
              <p:tags r:id="rId1"/>
            </p:custDataLst>
          </p:nvPr>
        </p:nvPicPr>
        <p:blipFill>
          <a:blip r:embed="rId2"/>
          <a:stretch>
            <a:fillRect/>
          </a:stretch>
        </p:blipFill>
        <p:spPr>
          <a:xfrm>
            <a:off x="6959600" y="1005840"/>
            <a:ext cx="5011420" cy="5518150"/>
          </a:xfrm>
          <a:prstGeom prst="rect">
            <a:avLst/>
          </a:prstGeom>
        </p:spPr>
      </p:pic>
      <p:sp>
        <p:nvSpPr>
          <p:cNvPr id="8" name="页脚占位符 5"/>
          <p:cNvSpPr>
            <a:spLocks noGrp="1"/>
          </p:cNvSpPr>
          <p:nvPr/>
        </p:nvSpPr>
        <p:spPr>
          <a:xfrm>
            <a:off x="4038600" y="6381115"/>
            <a:ext cx="8153400" cy="365125"/>
          </a:xfr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zh-CN"/>
              <a:t>8</a:t>
            </a:r>
            <a:endParaRPr lang="en-US" altLang="zh-CN"/>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796290" y="1844675"/>
            <a:ext cx="10599420" cy="4351655"/>
          </a:xfrm>
        </p:spPr>
        <p:txBody>
          <a:bodyPr/>
          <a:p>
            <a:pPr marL="0" indent="0">
              <a:buNone/>
            </a:pPr>
            <a:r>
              <a:rPr lang="en-US" sz="2400">
                <a:sym typeface="+mn-ea"/>
              </a:rPr>
              <a:t>     </a:t>
            </a:r>
            <a:r>
              <a:rPr lang="zh-CN" sz="2000">
                <a:sym typeface="+mn-ea"/>
              </a:rPr>
              <a:t>20世纪初，地理学作为地区研究的方志学性质，普遍得到一致认可。但在三个重要的想法上仍然存在着分歧。</a:t>
            </a:r>
            <a:r>
              <a:rPr sz="2000">
                <a:sym typeface="+mn-ea"/>
              </a:rPr>
              <a:t>地理学</a:t>
            </a:r>
            <a:r>
              <a:rPr lang="zh-CN" sz="2000">
                <a:sym typeface="+mn-ea"/>
              </a:rPr>
              <a:t>作为方志科学性质的争论</a:t>
            </a:r>
            <a:r>
              <a:rPr lang="zh-CN" sz="2000">
                <a:sym typeface="+mn-ea"/>
              </a:rPr>
              <a:t>包括：</a:t>
            </a:r>
            <a:endParaRPr lang="zh-CN" sz="2000">
              <a:sym typeface="+mn-ea"/>
            </a:endParaRPr>
          </a:p>
          <a:p>
            <a:pPr marL="0" indent="0">
              <a:buNone/>
            </a:pPr>
            <a:r>
              <a:rPr lang="zh-CN" sz="2000">
                <a:sym typeface="+mn-ea"/>
              </a:rPr>
              <a:t>（</a:t>
            </a:r>
            <a:r>
              <a:rPr lang="zh-CN" sz="2000">
                <a:sym typeface="+mn-ea"/>
              </a:rPr>
              <a:t>一）地理工作中历史发展的地位，</a:t>
            </a:r>
            <a:endParaRPr lang="zh-CN" sz="2000">
              <a:sym typeface="+mn-ea"/>
            </a:endParaRPr>
          </a:p>
          <a:p>
            <a:pPr marL="0" indent="0">
              <a:buNone/>
            </a:pPr>
            <a:r>
              <a:rPr lang="zh-CN" sz="2000">
                <a:sym typeface="+mn-ea"/>
              </a:rPr>
              <a:t>（</a:t>
            </a:r>
            <a:r>
              <a:rPr lang="zh-CN" sz="2000">
                <a:sym typeface="+mn-ea"/>
              </a:rPr>
              <a:t>二）</a:t>
            </a:r>
            <a:r>
              <a:rPr lang="zh-CN" sz="2000">
                <a:sym typeface="+mn-ea"/>
              </a:rPr>
              <a:t>地理学中现象选择的标准，</a:t>
            </a:r>
            <a:endParaRPr lang="zh-CN" sz="2000">
              <a:sym typeface="+mn-ea"/>
            </a:endParaRPr>
          </a:p>
          <a:p>
            <a:pPr marL="0" indent="0">
              <a:buNone/>
            </a:pPr>
            <a:r>
              <a:rPr lang="zh-CN" sz="2000">
                <a:sym typeface="+mn-ea"/>
              </a:rPr>
              <a:t>（</a:t>
            </a:r>
            <a:r>
              <a:rPr lang="zh-CN" sz="2000">
                <a:sym typeface="+mn-ea"/>
              </a:rPr>
              <a:t>三）</a:t>
            </a:r>
            <a:r>
              <a:rPr lang="zh-CN" sz="2000">
                <a:sym typeface="+mn-ea"/>
              </a:rPr>
              <a:t>地理学家要研究的单位地区的基本概念。</a:t>
            </a:r>
            <a:r>
              <a:rPr lang="en-US" altLang="zh-CN" sz="2000">
                <a:sym typeface="+mn-ea"/>
              </a:rPr>
              <a:t>     </a:t>
            </a:r>
            <a:endParaRPr lang="en-US" altLang="zh-CN" sz="2000">
              <a:sym typeface="+mn-ea"/>
            </a:endParaRPr>
          </a:p>
          <a:p>
            <a:pPr marL="0" indent="0">
              <a:buNone/>
            </a:pPr>
            <a:r>
              <a:rPr lang="en-US" altLang="zh-CN" sz="2000">
                <a:sym typeface="+mn-ea"/>
              </a:rPr>
              <a:t>   </a:t>
            </a:r>
            <a:r>
              <a:rPr lang="en-US" altLang="zh-CN" sz="2000">
                <a:sym typeface="+mn-ea"/>
              </a:rPr>
              <a:t> </a:t>
            </a:r>
            <a:endParaRPr lang="en-US" altLang="zh-CN" sz="2000">
              <a:sym typeface="+mn-ea"/>
            </a:endParaRPr>
          </a:p>
        </p:txBody>
      </p:sp>
      <p:sp>
        <p:nvSpPr>
          <p:cNvPr id="4" name="文本框 3"/>
          <p:cNvSpPr txBox="1"/>
          <p:nvPr/>
        </p:nvSpPr>
        <p:spPr>
          <a:xfrm>
            <a:off x="623570" y="1196975"/>
            <a:ext cx="4109720" cy="829945"/>
          </a:xfrm>
          <a:prstGeom prst="rect">
            <a:avLst/>
          </a:prstGeom>
          <a:noFill/>
        </p:spPr>
        <p:txBody>
          <a:bodyPr wrap="none" rtlCol="0" anchor="t">
            <a:spAutoFit/>
          </a:bodyPr>
          <a:p>
            <a:pPr algn="l"/>
            <a:r>
              <a:rPr lang="en-US" altLang="zh-CN" sz="2400" b="1">
                <a:solidFill>
                  <a:srgbClr val="FF0000"/>
                </a:solidFill>
                <a:sym typeface="+mn-ea"/>
              </a:rPr>
              <a:t>2.</a:t>
            </a:r>
            <a:r>
              <a:rPr lang="en-US" altLang="zh-CN" sz="2400" b="1">
                <a:solidFill>
                  <a:srgbClr val="FF0000"/>
                </a:solidFill>
                <a:sym typeface="+mn-ea"/>
              </a:rPr>
              <a:t>检查各种改进地理学的尝试</a:t>
            </a:r>
            <a:endParaRPr lang="zh-CN" altLang="en-US" sz="2400" b="1">
              <a:solidFill>
                <a:srgbClr val="FF0000"/>
              </a:solidFill>
            </a:endParaRPr>
          </a:p>
          <a:p>
            <a:pPr algn="l"/>
            <a:r>
              <a:rPr lang="en-US" altLang="zh-CN" sz="2400" b="1">
                <a:solidFill>
                  <a:srgbClr val="FF0000"/>
                </a:solidFill>
                <a:sym typeface="+mn-ea"/>
              </a:rPr>
              <a:t> </a:t>
            </a:r>
            <a:endParaRPr lang="en-US" altLang="zh-CN" sz="2400" b="1">
              <a:solidFill>
                <a:srgbClr val="FF0000"/>
              </a:solidFill>
              <a:sym typeface="+mn-ea"/>
            </a:endParaRPr>
          </a:p>
        </p:txBody>
      </p:sp>
      <p:sp>
        <p:nvSpPr>
          <p:cNvPr id="2" name="文本框 1"/>
          <p:cNvSpPr txBox="1"/>
          <p:nvPr/>
        </p:nvSpPr>
        <p:spPr>
          <a:xfrm>
            <a:off x="796290" y="4076700"/>
            <a:ext cx="10305415" cy="829945"/>
          </a:xfrm>
          <a:prstGeom prst="rect">
            <a:avLst/>
          </a:prstGeom>
          <a:solidFill>
            <a:srgbClr val="A8D72A"/>
          </a:solidFill>
        </p:spPr>
        <p:txBody>
          <a:bodyPr wrap="square" rtlCol="0">
            <a:spAutoFit/>
          </a:bodyPr>
          <a:p>
            <a:pPr marL="0" indent="0">
              <a:buNone/>
            </a:pPr>
            <a:r>
              <a:rPr lang="zh-CN" altLang="en-US" sz="2400">
                <a:sym typeface="+mn-ea"/>
              </a:rPr>
              <a:t>通过对这些争论的的发展历史进行检查，完全可以将其错误</a:t>
            </a:r>
            <a:r>
              <a:rPr lang="zh-CN" altLang="en-US" sz="2400">
                <a:sym typeface="+mn-ea"/>
              </a:rPr>
              <a:t>观点摒弃掉，</a:t>
            </a:r>
            <a:endParaRPr lang="zh-CN" altLang="en-US" sz="2400">
              <a:sym typeface="+mn-ea"/>
            </a:endParaRPr>
          </a:p>
          <a:p>
            <a:pPr marL="0" indent="0">
              <a:buNone/>
            </a:pPr>
            <a:r>
              <a:rPr lang="zh-CN" sz="2400">
                <a:sym typeface="+mn-ea"/>
              </a:rPr>
              <a:t>找出正确</a:t>
            </a:r>
            <a:r>
              <a:rPr lang="zh-CN" sz="2400">
                <a:sym typeface="+mn-ea"/>
              </a:rPr>
              <a:t>的</a:t>
            </a:r>
            <a:r>
              <a:rPr lang="zh-CN" sz="2400">
                <a:sym typeface="+mn-ea"/>
              </a:rPr>
              <a:t>认识。</a:t>
            </a:r>
            <a:endParaRPr lang="zh-CN" altLang="en-US" sz="2400" b="1"/>
          </a:p>
        </p:txBody>
      </p:sp>
      <p:sp>
        <p:nvSpPr>
          <p:cNvPr id="8" name="页脚占位符 5"/>
          <p:cNvSpPr>
            <a:spLocks noGrp="1"/>
          </p:cNvSpPr>
          <p:nvPr/>
        </p:nvSpPr>
        <p:spPr>
          <a:xfrm>
            <a:off x="4038600" y="6381115"/>
            <a:ext cx="8153400" cy="365125"/>
          </a:xfr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zh-CN"/>
              <a:t>9</a:t>
            </a:r>
            <a:endParaRPr lang="en-US" altLang="zh-CN"/>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796290" y="1844675"/>
            <a:ext cx="10599420" cy="4351655"/>
          </a:xfrm>
        </p:spPr>
        <p:txBody>
          <a:bodyPr/>
          <a:p>
            <a:pPr marL="0" indent="0">
              <a:buNone/>
            </a:pPr>
            <a:r>
              <a:rPr lang="en-US" sz="2400">
                <a:sym typeface="+mn-ea"/>
              </a:rPr>
              <a:t>     </a:t>
            </a:r>
            <a:r>
              <a:rPr lang="zh-CN" sz="2400">
                <a:sym typeface="+mn-ea"/>
              </a:rPr>
              <a:t>“景观”</a:t>
            </a:r>
            <a:r>
              <a:rPr lang="en-US" altLang="zh-CN" sz="2400">
                <a:sym typeface="+mn-ea"/>
              </a:rPr>
              <a:t>——</a:t>
            </a:r>
            <a:r>
              <a:rPr lang="zh-CN" sz="2400">
                <a:sym typeface="+mn-ea"/>
              </a:rPr>
              <a:t>地理学最独特术语</a:t>
            </a:r>
            <a:r>
              <a:rPr lang="zh-CN" altLang="en-US" sz="2400">
                <a:sym typeface="+mn-ea"/>
              </a:rPr>
              <a:t>。</a:t>
            </a:r>
            <a:endParaRPr lang="zh-CN" altLang="en-US" sz="2400">
              <a:sym typeface="+mn-ea"/>
            </a:endParaRPr>
          </a:p>
          <a:p>
            <a:pPr marL="0" indent="0">
              <a:buNone/>
            </a:pPr>
            <a:r>
              <a:rPr lang="zh-CN" altLang="en-US" sz="2400">
                <a:sym typeface="+mn-ea"/>
              </a:rPr>
              <a:t> </a:t>
            </a:r>
            <a:r>
              <a:rPr lang="en-US" altLang="zh-CN" sz="2400">
                <a:sym typeface="+mn-ea"/>
              </a:rPr>
              <a:t>      “</a:t>
            </a:r>
            <a:r>
              <a:rPr lang="zh-CN" altLang="en-US" sz="2400">
                <a:sym typeface="+mn-ea"/>
              </a:rPr>
              <a:t>景观</a:t>
            </a:r>
            <a:r>
              <a:rPr lang="en-US" altLang="zh-CN" sz="2400">
                <a:sym typeface="+mn-ea"/>
              </a:rPr>
              <a:t>”</a:t>
            </a:r>
            <a:r>
              <a:rPr lang="zh-CN" altLang="en-US" sz="2400">
                <a:sym typeface="+mn-ea"/>
              </a:rPr>
              <a:t>概念是基于具有双重含义的德语</a:t>
            </a:r>
            <a:r>
              <a:rPr lang="en-US" sz="2400">
                <a:sym typeface="+mn-ea"/>
              </a:rPr>
              <a:t>“LANDSCHAFT”</a:t>
            </a:r>
            <a:r>
              <a:rPr lang="zh-CN" altLang="en-US" sz="2400">
                <a:sym typeface="+mn-ea"/>
              </a:rPr>
              <a:t>一词，所以，其已经在地理学每一个研究领域引发了极大</a:t>
            </a:r>
            <a:r>
              <a:rPr lang="zh-CN" altLang="en-US" sz="2400">
                <a:sym typeface="+mn-ea"/>
              </a:rPr>
              <a:t>的混乱。</a:t>
            </a:r>
            <a:endParaRPr lang="zh-CN" altLang="en-US" sz="2400">
              <a:sym typeface="+mn-ea"/>
            </a:endParaRPr>
          </a:p>
          <a:p>
            <a:pPr marL="0" indent="0">
              <a:buNone/>
            </a:pPr>
            <a:r>
              <a:rPr lang="zh-CN" altLang="en-US" sz="2400">
                <a:sym typeface="+mn-ea"/>
              </a:rPr>
              <a:t> </a:t>
            </a:r>
            <a:r>
              <a:rPr lang="en-US" altLang="zh-CN" sz="2400">
                <a:sym typeface="+mn-ea"/>
              </a:rPr>
              <a:t>       </a:t>
            </a:r>
            <a:r>
              <a:rPr lang="zh-CN" altLang="en-US" sz="2400">
                <a:sym typeface="+mn-ea"/>
              </a:rPr>
              <a:t>因此，有必要在每个场合重新检查与“景观”一词相关的术语含义，保证地理学领域意思的正确传达。</a:t>
            </a:r>
            <a:endParaRPr lang="zh-CN" altLang="en-US" sz="2400">
              <a:sym typeface="+mn-ea"/>
            </a:endParaRPr>
          </a:p>
          <a:p>
            <a:pPr marL="0" indent="0">
              <a:buNone/>
            </a:pPr>
            <a:endParaRPr lang="zh-CN" altLang="en-US" sz="2400">
              <a:sym typeface="+mn-ea"/>
            </a:endParaRPr>
          </a:p>
        </p:txBody>
      </p:sp>
      <p:sp>
        <p:nvSpPr>
          <p:cNvPr id="4" name="文本框 3"/>
          <p:cNvSpPr txBox="1"/>
          <p:nvPr/>
        </p:nvSpPr>
        <p:spPr>
          <a:xfrm>
            <a:off x="623570" y="1196975"/>
            <a:ext cx="4109720" cy="829945"/>
          </a:xfrm>
          <a:prstGeom prst="rect">
            <a:avLst/>
          </a:prstGeom>
          <a:noFill/>
        </p:spPr>
        <p:txBody>
          <a:bodyPr wrap="none" rtlCol="0" anchor="t">
            <a:spAutoFit/>
          </a:bodyPr>
          <a:p>
            <a:pPr algn="l"/>
            <a:r>
              <a:rPr lang="en-US" altLang="zh-CN" sz="2400" b="1">
                <a:solidFill>
                  <a:srgbClr val="FF0000"/>
                </a:solidFill>
                <a:sym typeface="+mn-ea"/>
              </a:rPr>
              <a:t>2.</a:t>
            </a:r>
            <a:r>
              <a:rPr lang="en-US" altLang="zh-CN" sz="2400" b="1">
                <a:solidFill>
                  <a:srgbClr val="FF0000"/>
                </a:solidFill>
                <a:sym typeface="+mn-ea"/>
              </a:rPr>
              <a:t>检查各种改进地理学的尝试</a:t>
            </a:r>
            <a:endParaRPr lang="zh-CN" altLang="en-US" sz="2400" b="1">
              <a:solidFill>
                <a:srgbClr val="FF0000"/>
              </a:solidFill>
            </a:endParaRPr>
          </a:p>
          <a:p>
            <a:pPr algn="l"/>
            <a:r>
              <a:rPr lang="en-US" altLang="zh-CN" sz="2400" b="1">
                <a:solidFill>
                  <a:srgbClr val="FF0000"/>
                </a:solidFill>
                <a:sym typeface="+mn-ea"/>
              </a:rPr>
              <a:t> </a:t>
            </a:r>
            <a:endParaRPr lang="en-US" altLang="zh-CN" sz="2400" b="1">
              <a:solidFill>
                <a:srgbClr val="FF0000"/>
              </a:solidFill>
              <a:sym typeface="+mn-ea"/>
            </a:endParaRPr>
          </a:p>
        </p:txBody>
      </p:sp>
      <p:sp>
        <p:nvSpPr>
          <p:cNvPr id="7" name="页脚占位符 5"/>
          <p:cNvSpPr>
            <a:spLocks noGrp="1"/>
          </p:cNvSpPr>
          <p:nvPr/>
        </p:nvSpPr>
        <p:spPr>
          <a:xfrm>
            <a:off x="4038600" y="6381115"/>
            <a:ext cx="8153400" cy="365125"/>
          </a:xfr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zh-CN"/>
              <a:t>10</a:t>
            </a:r>
            <a:endParaRPr lang="en-US" altLang="zh-CN"/>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 name="文本框 7"/>
          <p:cNvSpPr txBox="1"/>
          <p:nvPr/>
        </p:nvSpPr>
        <p:spPr>
          <a:xfrm>
            <a:off x="622935" y="1916430"/>
            <a:ext cx="3769360" cy="3692525"/>
          </a:xfrm>
          <a:prstGeom prst="rect">
            <a:avLst/>
          </a:prstGeom>
          <a:noFill/>
          <a:ln w="34925">
            <a:solidFill>
              <a:schemeClr val="tx2"/>
            </a:solidFill>
          </a:ln>
        </p:spPr>
        <p:txBody>
          <a:bodyPr wrap="square" rtlCol="0">
            <a:spAutoFit/>
          </a:bodyPr>
          <a:p>
            <a:endParaRPr lang="zh-CN" altLang="en-US"/>
          </a:p>
          <a:p>
            <a:endParaRPr lang="zh-CN" altLang="en-US"/>
          </a:p>
          <a:p>
            <a:endParaRPr lang="zh-CN" altLang="en-US"/>
          </a:p>
          <a:p>
            <a:endParaRPr lang="zh-CN" altLang="en-US"/>
          </a:p>
          <a:p>
            <a:endParaRPr lang="zh-CN" altLang="en-US"/>
          </a:p>
          <a:p>
            <a:endParaRPr lang="zh-CN" altLang="en-US"/>
          </a:p>
          <a:p>
            <a:endParaRPr lang="zh-CN" altLang="en-US"/>
          </a:p>
          <a:p>
            <a:endParaRPr lang="zh-CN" altLang="en-US"/>
          </a:p>
          <a:p>
            <a:endParaRPr lang="zh-CN" altLang="en-US"/>
          </a:p>
          <a:p>
            <a:endParaRPr lang="zh-CN" altLang="en-US"/>
          </a:p>
          <a:p>
            <a:endParaRPr lang="zh-CN" altLang="en-US"/>
          </a:p>
          <a:p>
            <a:endParaRPr lang="zh-CN" altLang="en-US"/>
          </a:p>
          <a:p>
            <a:endParaRPr lang="zh-CN" altLang="en-US"/>
          </a:p>
        </p:txBody>
      </p:sp>
      <p:sp>
        <p:nvSpPr>
          <p:cNvPr id="4" name="文本框 3"/>
          <p:cNvSpPr txBox="1"/>
          <p:nvPr/>
        </p:nvSpPr>
        <p:spPr>
          <a:xfrm>
            <a:off x="623570" y="1196975"/>
            <a:ext cx="9966960" cy="460375"/>
          </a:xfrm>
          <a:prstGeom prst="rect">
            <a:avLst/>
          </a:prstGeom>
          <a:noFill/>
        </p:spPr>
        <p:txBody>
          <a:bodyPr wrap="none" rtlCol="0" anchor="t">
            <a:spAutoFit/>
          </a:bodyPr>
          <a:p>
            <a:pPr algn="l"/>
            <a:r>
              <a:rPr lang="en-US" altLang="zh-CN" sz="2400" b="1">
                <a:solidFill>
                  <a:srgbClr val="FF0000"/>
                </a:solidFill>
                <a:sym typeface="+mn-ea"/>
              </a:rPr>
              <a:t>2.检查各种改进地理学的尝试       </a:t>
            </a:r>
            <a:r>
              <a:rPr sz="2400">
                <a:sym typeface="+mn-ea"/>
              </a:rPr>
              <a:t>地理学</a:t>
            </a:r>
            <a:r>
              <a:rPr lang="zh-CN" sz="2400">
                <a:sym typeface="+mn-ea"/>
              </a:rPr>
              <a:t>作为方志科学性质的争论</a:t>
            </a:r>
            <a:r>
              <a:rPr lang="en-US" altLang="zh-CN" sz="2400">
                <a:sym typeface="+mn-ea"/>
              </a:rPr>
              <a:t> </a:t>
            </a:r>
            <a:r>
              <a:rPr lang="zh-CN" altLang="en-US" sz="2400">
                <a:sym typeface="+mn-ea"/>
              </a:rPr>
              <a:t>（一）</a:t>
            </a:r>
            <a:endParaRPr lang="en-US" altLang="zh-CN" sz="2400" b="1">
              <a:solidFill>
                <a:srgbClr val="FF0000"/>
              </a:solidFill>
              <a:sym typeface="+mn-ea"/>
            </a:endParaRPr>
          </a:p>
        </p:txBody>
      </p:sp>
      <p:sp>
        <p:nvSpPr>
          <p:cNvPr id="2" name="内容占位符 2"/>
          <p:cNvSpPr>
            <a:spLocks noGrp="1"/>
          </p:cNvSpPr>
          <p:nvPr/>
        </p:nvSpPr>
        <p:spPr>
          <a:xfrm>
            <a:off x="4799330" y="1916430"/>
            <a:ext cx="6709410" cy="3305810"/>
          </a:xfrm>
          <a:ln>
            <a:solidFill>
              <a:srgbClr val="92D050"/>
            </a:solidFill>
          </a:ln>
        </p:spPr>
        <p:txBody>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zh-CN" sz="2400">
              <a:sym typeface="+mn-ea"/>
            </a:endParaRPr>
          </a:p>
          <a:p>
            <a:pPr marL="0" indent="0">
              <a:buNone/>
            </a:pPr>
            <a:r>
              <a:rPr lang="en-US" altLang="zh-CN" sz="2400">
                <a:sym typeface="+mn-ea"/>
              </a:rPr>
              <a:t>     </a:t>
            </a:r>
            <a:r>
              <a:rPr lang="zh-CN" sz="2400">
                <a:sym typeface="+mn-ea"/>
              </a:rPr>
              <a:t>地理学和历史学的完全结合，就是现实。只因人类研究现实，智慧尚有局限，从这一点来说，把两者分开来还算有理。</a:t>
            </a:r>
            <a:endParaRPr lang="zh-CN" sz="2400">
              <a:sym typeface="+mn-ea"/>
            </a:endParaRPr>
          </a:p>
          <a:p>
            <a:pPr marL="0" indent="0">
              <a:buNone/>
            </a:pPr>
            <a:r>
              <a:rPr lang="en-US" altLang="zh-CN" sz="2400">
                <a:sym typeface="+mn-ea"/>
              </a:rPr>
              <a:t>    </a:t>
            </a:r>
            <a:r>
              <a:rPr lang="zh-CN" sz="2400">
                <a:solidFill>
                  <a:srgbClr val="FF0000"/>
                </a:solidFill>
                <a:sym typeface="+mn-ea"/>
              </a:rPr>
              <a:t>我们在研究地理科学时，必须区分历史观点和地理观点，心中牢记两者的区别</a:t>
            </a:r>
            <a:r>
              <a:rPr lang="zh-CN" sz="2400">
                <a:sym typeface="+mn-ea"/>
              </a:rPr>
              <a:t>。</a:t>
            </a:r>
            <a:endParaRPr lang="zh-CN" sz="2400">
              <a:sym typeface="+mn-ea"/>
            </a:endParaRPr>
          </a:p>
          <a:p>
            <a:pPr marL="0" indent="0">
              <a:buNone/>
            </a:pPr>
            <a:r>
              <a:rPr lang="en-US" altLang="zh-CN" sz="2400">
                <a:sym typeface="+mn-ea"/>
              </a:rPr>
              <a:t>    </a:t>
            </a:r>
            <a:r>
              <a:rPr lang="zh-CN" sz="2400">
                <a:sym typeface="+mn-ea"/>
              </a:rPr>
              <a:t>地理学和历史学</a:t>
            </a:r>
            <a:r>
              <a:rPr lang="zh-CN" sz="2400">
                <a:sym typeface="+mn-ea"/>
              </a:rPr>
              <a:t>都横切过系统科学，但横切面是不同的，历史科学研究在时间片段中的这种联系，地理学则是研究地球表面空间上的现象联系。</a:t>
            </a:r>
            <a:endParaRPr lang="zh-CN" sz="2400">
              <a:sym typeface="+mn-ea"/>
            </a:endParaRPr>
          </a:p>
          <a:p>
            <a:pPr marL="0" indent="0">
              <a:buNone/>
            </a:pPr>
            <a:r>
              <a:rPr lang="en-US" altLang="zh-CN" sz="2400">
                <a:sym typeface="+mn-ea"/>
              </a:rPr>
              <a:t> </a:t>
            </a:r>
            <a:endParaRPr lang="en-US" altLang="zh-CN" sz="2400">
              <a:sym typeface="+mn-ea"/>
            </a:endParaRPr>
          </a:p>
        </p:txBody>
      </p:sp>
      <p:sp>
        <p:nvSpPr>
          <p:cNvPr id="3" name="内容占位符 2"/>
          <p:cNvSpPr>
            <a:spLocks noGrp="1"/>
          </p:cNvSpPr>
          <p:nvPr/>
        </p:nvSpPr>
        <p:spPr>
          <a:xfrm>
            <a:off x="695325" y="2061210"/>
            <a:ext cx="3751580" cy="3830320"/>
          </a:xfrm>
          <a:gradFill>
            <a:gsLst>
              <a:gs pos="0">
                <a:srgbClr val="9EE256"/>
              </a:gs>
              <a:gs pos="100000">
                <a:srgbClr val="52762D"/>
              </a:gs>
            </a:gsLst>
            <a:lin scaled="0"/>
          </a:gradFill>
          <a:ln w="28575">
            <a:solidFill>
              <a:schemeClr val="tx2"/>
            </a:solidFill>
          </a:ln>
        </p:spPr>
        <p:txBody>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sz="2400">
                <a:highlight>
                  <a:srgbClr val="FFFF00"/>
                </a:highlight>
                <a:sym typeface="+mn-ea"/>
              </a:rPr>
              <a:t>争议：</a:t>
            </a:r>
            <a:r>
              <a:rPr sz="2400">
                <a:highlight>
                  <a:srgbClr val="FFFF00"/>
                </a:highlight>
                <a:sym typeface="+mn-ea"/>
              </a:rPr>
              <a:t>地理学与历史学的交错关系</a:t>
            </a:r>
            <a:endParaRPr lang="en-US" altLang="zh-CN" sz="2400" b="1">
              <a:solidFill>
                <a:srgbClr val="FF0000"/>
              </a:solidFill>
              <a:highlight>
                <a:srgbClr val="FFFF00"/>
              </a:highlight>
              <a:sym typeface="+mn-ea"/>
            </a:endParaRPr>
          </a:p>
          <a:p>
            <a:pPr marL="0" indent="0">
              <a:buNone/>
            </a:pPr>
            <a:r>
              <a:rPr lang="zh-CN" sz="2400">
                <a:sym typeface="+mn-ea"/>
              </a:rPr>
              <a:t>历史学与地理学的划分是与现实相冲突的。因为现象实际上在时空两方面都是联结在一起的。因此，地理学和历史学是相互包括的，</a:t>
            </a:r>
            <a:r>
              <a:rPr lang="zh-CN" sz="2400">
                <a:highlight>
                  <a:srgbClr val="FFFF00"/>
                </a:highlight>
                <a:sym typeface="+mn-ea"/>
              </a:rPr>
              <a:t>倡导</a:t>
            </a:r>
            <a:r>
              <a:rPr lang="zh-CN" altLang="en-US" sz="2400">
                <a:highlight>
                  <a:srgbClr val="FFFF00"/>
                </a:highlight>
                <a:sym typeface="+mn-ea"/>
              </a:rPr>
              <a:t>史地</a:t>
            </a:r>
            <a:r>
              <a:rPr lang="en-US" altLang="zh-CN" sz="2400">
                <a:highlight>
                  <a:srgbClr val="FFFF00"/>
                </a:highlight>
                <a:sym typeface="+mn-ea"/>
              </a:rPr>
              <a:t>“</a:t>
            </a:r>
            <a:r>
              <a:rPr lang="zh-CN" altLang="en-US" sz="2400">
                <a:highlight>
                  <a:srgbClr val="FFFF00"/>
                </a:highlight>
                <a:sym typeface="+mn-ea"/>
              </a:rPr>
              <a:t>合并</a:t>
            </a:r>
            <a:r>
              <a:rPr lang="en-US" altLang="zh-CN" sz="2400">
                <a:highlight>
                  <a:srgbClr val="FFFF00"/>
                </a:highlight>
                <a:sym typeface="+mn-ea"/>
              </a:rPr>
              <a:t>”</a:t>
            </a:r>
            <a:r>
              <a:rPr lang="zh-CN" altLang="en-US" sz="2400">
                <a:highlight>
                  <a:srgbClr val="FFFF00"/>
                </a:highlight>
                <a:sym typeface="+mn-ea"/>
              </a:rPr>
              <a:t>。</a:t>
            </a:r>
            <a:endParaRPr lang="zh-CN" altLang="en-US" sz="2400">
              <a:highlight>
                <a:srgbClr val="FFFF00"/>
              </a:highlight>
              <a:sym typeface="+mn-ea"/>
            </a:endParaRPr>
          </a:p>
        </p:txBody>
      </p:sp>
      <p:sp>
        <p:nvSpPr>
          <p:cNvPr id="9" name="文本框 8"/>
          <p:cNvSpPr txBox="1"/>
          <p:nvPr/>
        </p:nvSpPr>
        <p:spPr>
          <a:xfrm>
            <a:off x="7175500" y="1916430"/>
            <a:ext cx="1659255" cy="460375"/>
          </a:xfrm>
          <a:prstGeom prst="rect">
            <a:avLst/>
          </a:prstGeom>
          <a:solidFill>
            <a:srgbClr val="A8D72A"/>
          </a:solidFill>
        </p:spPr>
        <p:txBody>
          <a:bodyPr wrap="square" rtlCol="0">
            <a:spAutoFit/>
          </a:bodyPr>
          <a:p>
            <a:pPr marL="0" indent="0">
              <a:buNone/>
            </a:pPr>
            <a:r>
              <a:rPr lang="zh-CN" altLang="en-US" sz="2400" b="1">
                <a:solidFill>
                  <a:srgbClr val="0070C0"/>
                </a:solidFill>
              </a:rPr>
              <a:t>正确认识</a:t>
            </a:r>
            <a:endParaRPr lang="zh-CN" altLang="en-US" sz="2400" b="1">
              <a:solidFill>
                <a:srgbClr val="0070C0"/>
              </a:solidFill>
            </a:endParaRPr>
          </a:p>
        </p:txBody>
      </p:sp>
      <p:sp>
        <p:nvSpPr>
          <p:cNvPr id="7" name="页脚占位符 5"/>
          <p:cNvSpPr>
            <a:spLocks noGrp="1"/>
          </p:cNvSpPr>
          <p:nvPr/>
        </p:nvSpPr>
        <p:spPr>
          <a:xfrm>
            <a:off x="4038600" y="6381115"/>
            <a:ext cx="8153400" cy="365125"/>
          </a:xfr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zh-CN"/>
              <a:t>11</a:t>
            </a:r>
            <a:endParaRPr lang="en-US" altLang="zh-CN"/>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par>
                          <p:cTn id="7" fill="hold">
                            <p:stCondLst>
                              <p:cond delay="0"/>
                            </p:stCondLst>
                            <p:childTnLst>
                              <p:par>
                                <p:cTn id="8" presetID="2" presetClass="entr" presetSubtype="4" fill="hold" grpId="0" nodeType="afterEffect">
                                  <p:stCondLst>
                                    <p:cond delay="0"/>
                                  </p:stCondLst>
                                  <p:childTnLst>
                                    <p:set>
                                      <p:cBhvr>
                                        <p:cTn id="9" dur="1" fill="hold">
                                          <p:stCondLst>
                                            <p:cond delay="0"/>
                                          </p:stCondLst>
                                        </p:cTn>
                                        <p:tgtEl>
                                          <p:spTgt spid="2"/>
                                        </p:tgtEl>
                                        <p:attrNameLst>
                                          <p:attrName>style.visibility</p:attrName>
                                        </p:attrNameLst>
                                      </p:cBhvr>
                                      <p:to>
                                        <p:strVal val="visible"/>
                                      </p:to>
                                    </p:set>
                                    <p:anim calcmode="lin" valueType="num">
                                      <p:cBhvr additive="base">
                                        <p:cTn id="10" dur="500" fill="hold"/>
                                        <p:tgtEl>
                                          <p:spTgt spid="2"/>
                                        </p:tgtEl>
                                        <p:attrNameLst>
                                          <p:attrName>ppt_x</p:attrName>
                                        </p:attrNameLst>
                                      </p:cBhvr>
                                      <p:tavLst>
                                        <p:tav tm="0">
                                          <p:val>
                                            <p:strVal val="#ppt_x"/>
                                          </p:val>
                                        </p:tav>
                                        <p:tav tm="100000">
                                          <p:val>
                                            <p:strVal val="#ppt_x"/>
                                          </p:val>
                                        </p:tav>
                                      </p:tavLst>
                                    </p:anim>
                                    <p:anim calcmode="lin" valueType="num">
                                      <p:cBhvr additive="base">
                                        <p:cTn id="11"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2" grpId="0" bldLvl="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 name="文本框 7"/>
          <p:cNvSpPr txBox="1"/>
          <p:nvPr/>
        </p:nvSpPr>
        <p:spPr>
          <a:xfrm>
            <a:off x="564515" y="1916430"/>
            <a:ext cx="3732530" cy="3969385"/>
          </a:xfrm>
          <a:prstGeom prst="rect">
            <a:avLst/>
          </a:prstGeom>
          <a:noFill/>
          <a:ln w="34925">
            <a:solidFill>
              <a:schemeClr val="tx2"/>
            </a:solidFill>
          </a:ln>
        </p:spPr>
        <p:txBody>
          <a:bodyPr wrap="square" rtlCol="0">
            <a:spAutoFit/>
          </a:bodyPr>
          <a:p>
            <a:endParaRPr lang="zh-CN" altLang="en-US"/>
          </a:p>
          <a:p>
            <a:endParaRPr lang="zh-CN" altLang="en-US"/>
          </a:p>
          <a:p>
            <a:endParaRPr lang="zh-CN" altLang="en-US"/>
          </a:p>
          <a:p>
            <a:endParaRPr lang="zh-CN" altLang="en-US"/>
          </a:p>
          <a:p>
            <a:endParaRPr lang="zh-CN" altLang="en-US"/>
          </a:p>
          <a:p>
            <a:endParaRPr lang="zh-CN" altLang="en-US"/>
          </a:p>
          <a:p>
            <a:endParaRPr lang="zh-CN" altLang="en-US"/>
          </a:p>
          <a:p>
            <a:endParaRPr lang="zh-CN" altLang="en-US"/>
          </a:p>
          <a:p>
            <a:endParaRPr lang="zh-CN" altLang="en-US"/>
          </a:p>
          <a:p>
            <a:endParaRPr lang="zh-CN" altLang="en-US"/>
          </a:p>
          <a:p>
            <a:endParaRPr lang="zh-CN" altLang="en-US"/>
          </a:p>
          <a:p>
            <a:endParaRPr lang="zh-CN" altLang="en-US"/>
          </a:p>
          <a:p>
            <a:endParaRPr lang="zh-CN" altLang="en-US"/>
          </a:p>
          <a:p>
            <a:endParaRPr lang="zh-CN" altLang="en-US"/>
          </a:p>
        </p:txBody>
      </p:sp>
      <p:sp>
        <p:nvSpPr>
          <p:cNvPr id="4" name="文本框 3"/>
          <p:cNvSpPr txBox="1"/>
          <p:nvPr/>
        </p:nvSpPr>
        <p:spPr>
          <a:xfrm>
            <a:off x="622935" y="1196975"/>
            <a:ext cx="9966960" cy="460375"/>
          </a:xfrm>
          <a:prstGeom prst="rect">
            <a:avLst/>
          </a:prstGeom>
          <a:noFill/>
        </p:spPr>
        <p:txBody>
          <a:bodyPr wrap="none" rtlCol="0" anchor="t">
            <a:spAutoFit/>
          </a:bodyPr>
          <a:p>
            <a:pPr algn="l"/>
            <a:r>
              <a:rPr lang="en-US" altLang="zh-CN" sz="2400" b="1">
                <a:solidFill>
                  <a:srgbClr val="FF0000"/>
                </a:solidFill>
                <a:sym typeface="+mn-ea"/>
              </a:rPr>
              <a:t>2.检查各种改进地理学的尝试       </a:t>
            </a:r>
            <a:r>
              <a:rPr sz="2400">
                <a:sym typeface="+mn-ea"/>
              </a:rPr>
              <a:t>地理学</a:t>
            </a:r>
            <a:r>
              <a:rPr lang="zh-CN" sz="2400">
                <a:sym typeface="+mn-ea"/>
              </a:rPr>
              <a:t>作为方志科学性质的争论</a:t>
            </a:r>
            <a:r>
              <a:rPr lang="en-US" altLang="zh-CN" sz="2400">
                <a:sym typeface="+mn-ea"/>
              </a:rPr>
              <a:t> </a:t>
            </a:r>
            <a:r>
              <a:rPr lang="zh-CN" altLang="en-US" sz="2400">
                <a:sym typeface="+mn-ea"/>
              </a:rPr>
              <a:t>（</a:t>
            </a:r>
            <a:r>
              <a:rPr lang="zh-CN" altLang="en-US" sz="2400">
                <a:sym typeface="+mn-ea"/>
              </a:rPr>
              <a:t>二）</a:t>
            </a:r>
            <a:endParaRPr lang="en-US" altLang="zh-CN" sz="2400" b="1">
              <a:solidFill>
                <a:srgbClr val="FF0000"/>
              </a:solidFill>
              <a:sym typeface="+mn-ea"/>
            </a:endParaRPr>
          </a:p>
        </p:txBody>
      </p:sp>
      <p:sp>
        <p:nvSpPr>
          <p:cNvPr id="2" name="内容占位符 2"/>
          <p:cNvSpPr>
            <a:spLocks noGrp="1"/>
          </p:cNvSpPr>
          <p:nvPr/>
        </p:nvSpPr>
        <p:spPr>
          <a:xfrm>
            <a:off x="4706620" y="1916430"/>
            <a:ext cx="7390765" cy="4532630"/>
          </a:xfrm>
          <a:ln>
            <a:solidFill>
              <a:srgbClr val="92D050"/>
            </a:solidFill>
          </a:ln>
        </p:spPr>
        <p:txBody>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zh-CN" sz="2400">
              <a:sym typeface="+mn-ea"/>
            </a:endParaRPr>
          </a:p>
          <a:p>
            <a:pPr marL="0" indent="0">
              <a:buNone/>
            </a:pPr>
            <a:r>
              <a:rPr lang="en-US" altLang="zh-CN" sz="2400">
                <a:sym typeface="+mn-ea"/>
              </a:rPr>
              <a:t>      </a:t>
            </a:r>
            <a:r>
              <a:rPr lang="en-US" altLang="zh-CN" sz="2400">
                <a:solidFill>
                  <a:srgbClr val="FF0000"/>
                </a:solidFill>
                <a:sym typeface="+mn-ea"/>
              </a:rPr>
              <a:t>选择地理资料</a:t>
            </a:r>
            <a:r>
              <a:rPr lang="zh-CN" sz="2400">
                <a:sym typeface="+mn-ea"/>
              </a:rPr>
              <a:t>所应考虑的逻辑基础，是所选资料本身及其与别的可变因素的因果关系，都要能对地区差异总复合体起重大作用。</a:t>
            </a:r>
            <a:endParaRPr lang="zh-CN" sz="2400">
              <a:sym typeface="+mn-ea"/>
            </a:endParaRPr>
          </a:p>
          <a:p>
            <a:pPr marL="0" indent="0">
              <a:buNone/>
            </a:pPr>
            <a:r>
              <a:rPr lang="en-US" altLang="zh-CN" sz="2400">
                <a:sym typeface="+mn-ea"/>
              </a:rPr>
              <a:t>      </a:t>
            </a:r>
            <a:r>
              <a:rPr lang="en-US" altLang="zh-CN" sz="2400">
                <a:solidFill>
                  <a:srgbClr val="FF0000"/>
                </a:solidFill>
                <a:sym typeface="+mn-ea"/>
              </a:rPr>
              <a:t>基本标准</a:t>
            </a:r>
            <a:r>
              <a:rPr lang="en-US" altLang="zh-CN" sz="2400">
                <a:sym typeface="+mn-ea"/>
              </a:rPr>
              <a:t>：</a:t>
            </a:r>
            <a:r>
              <a:rPr lang="en-US" altLang="zh-CN" sz="2000" b="1">
                <a:sym typeface="+mn-ea"/>
              </a:rPr>
              <a:t>(1)有关特征因地而异；(2)这些变化形成一个或数个系统，内有诸现象按其相互关系的区位的空间联系，形成一种地区表现；(3)在特征或要素变化和其他要素变化之间存在着因果联系，其不同现象统一于一地</a:t>
            </a:r>
            <a:r>
              <a:rPr lang="zh-CN" altLang="en-US" sz="2000" b="1">
                <a:sym typeface="+mn-ea"/>
              </a:rPr>
              <a:t>。</a:t>
            </a:r>
            <a:endParaRPr lang="en-US" altLang="zh-CN" sz="2000" b="1">
              <a:sym typeface="+mn-ea"/>
            </a:endParaRPr>
          </a:p>
          <a:p>
            <a:pPr marL="0" indent="0">
              <a:buNone/>
            </a:pPr>
            <a:r>
              <a:rPr lang="en-US" altLang="zh-CN" sz="2400">
                <a:sym typeface="+mn-ea"/>
              </a:rPr>
              <a:t>       资料只要符合标准，就能在地图上标出</a:t>
            </a:r>
            <a:r>
              <a:rPr lang="zh-CN" altLang="en-US" sz="2400">
                <a:sym typeface="+mn-ea"/>
              </a:rPr>
              <a:t>，</a:t>
            </a:r>
            <a:r>
              <a:rPr lang="en-US" altLang="zh-CN" sz="2400">
                <a:sym typeface="+mn-ea"/>
              </a:rPr>
              <a:t>检验某项研究的地理性质，简单的测试就是看它能</a:t>
            </a:r>
            <a:r>
              <a:rPr lang="zh-CN" altLang="en-US" sz="2400">
                <a:sym typeface="+mn-ea"/>
              </a:rPr>
              <a:t>否</a:t>
            </a:r>
            <a:r>
              <a:rPr lang="en-US" altLang="zh-CN" sz="2400">
                <a:sym typeface="+mn-ea"/>
              </a:rPr>
              <a:t>基本上用地图来研究。 </a:t>
            </a:r>
            <a:endParaRPr lang="en-US" altLang="zh-CN" sz="2400">
              <a:sym typeface="+mn-ea"/>
            </a:endParaRPr>
          </a:p>
        </p:txBody>
      </p:sp>
      <p:sp>
        <p:nvSpPr>
          <p:cNvPr id="3" name="内容占位符 2"/>
          <p:cNvSpPr>
            <a:spLocks noGrp="1"/>
          </p:cNvSpPr>
          <p:nvPr/>
        </p:nvSpPr>
        <p:spPr>
          <a:xfrm>
            <a:off x="695325" y="2061210"/>
            <a:ext cx="3615055" cy="3830320"/>
          </a:xfrm>
          <a:gradFill>
            <a:gsLst>
              <a:gs pos="0">
                <a:srgbClr val="9EE256"/>
              </a:gs>
              <a:gs pos="100000">
                <a:srgbClr val="52762D"/>
              </a:gs>
            </a:gsLst>
            <a:lin scaled="0"/>
          </a:gradFill>
          <a:ln w="28575">
            <a:solidFill>
              <a:schemeClr val="tx2"/>
            </a:solidFill>
          </a:ln>
        </p:spPr>
        <p:txBody>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sz="2400">
                <a:highlight>
                  <a:srgbClr val="FFFF00"/>
                </a:highlight>
                <a:sym typeface="+mn-ea"/>
              </a:rPr>
              <a:t>争议：</a:t>
            </a:r>
            <a:r>
              <a:rPr sz="2400">
                <a:highlight>
                  <a:srgbClr val="FFFF00"/>
                </a:highlight>
                <a:sym typeface="+mn-ea"/>
              </a:rPr>
              <a:t>选择地理学研究中所应包括的资料问题</a:t>
            </a:r>
            <a:endParaRPr sz="2400">
              <a:highlight>
                <a:srgbClr val="FFFF00"/>
              </a:highlight>
              <a:sym typeface="+mn-ea"/>
            </a:endParaRPr>
          </a:p>
          <a:p>
            <a:pPr marL="0" indent="0">
              <a:buNone/>
            </a:pPr>
            <a:endParaRPr sz="2400">
              <a:highlight>
                <a:srgbClr val="FFFF00"/>
              </a:highlight>
              <a:sym typeface="+mn-ea"/>
            </a:endParaRPr>
          </a:p>
          <a:p>
            <a:pPr marL="0" indent="0">
              <a:buNone/>
            </a:pPr>
            <a:r>
              <a:rPr sz="2000">
                <a:sym typeface="+mn-ea"/>
              </a:rPr>
              <a:t> 二十世纪初</a:t>
            </a:r>
            <a:r>
              <a:rPr lang="zh-CN" sz="2000">
                <a:sym typeface="+mn-ea"/>
              </a:rPr>
              <a:t>的</a:t>
            </a:r>
            <a:r>
              <a:rPr sz="2000">
                <a:sym typeface="+mn-ea"/>
              </a:rPr>
              <a:t>少数欧洲地理学家</a:t>
            </a:r>
            <a:r>
              <a:rPr lang="zh-CN" sz="2000">
                <a:sym typeface="+mn-ea"/>
              </a:rPr>
              <a:t>，最近</a:t>
            </a:r>
            <a:r>
              <a:rPr sz="2000">
                <a:sym typeface="+mn-ea"/>
              </a:rPr>
              <a:t>相当多的美国地理学家</a:t>
            </a:r>
            <a:r>
              <a:rPr lang="zh-CN" sz="2000">
                <a:sym typeface="+mn-ea"/>
              </a:rPr>
              <a:t>，</a:t>
            </a:r>
            <a:r>
              <a:rPr sz="2000">
                <a:sym typeface="+mn-ea"/>
              </a:rPr>
              <a:t>主张地理学以限于物质特征为妥，也就是</a:t>
            </a:r>
            <a:r>
              <a:rPr lang="zh-CN" sz="2000">
                <a:highlight>
                  <a:srgbClr val="FFFF00"/>
                </a:highlight>
                <a:sym typeface="+mn-ea"/>
              </a:rPr>
              <a:t>地理现象限于</a:t>
            </a:r>
            <a:r>
              <a:rPr sz="2000">
                <a:sym typeface="+mn-ea"/>
              </a:rPr>
              <a:t>“可见的特征”或“</a:t>
            </a:r>
            <a:r>
              <a:rPr sz="2000">
                <a:highlight>
                  <a:srgbClr val="FFFF00"/>
                </a:highlight>
                <a:sym typeface="+mn-ea"/>
              </a:rPr>
              <a:t>感官上可感知的特征</a:t>
            </a:r>
            <a:r>
              <a:rPr sz="2000">
                <a:sym typeface="+mn-ea"/>
              </a:rPr>
              <a:t>”，包括自然特征和文化特征，从而排除了非物质的文化特征。</a:t>
            </a:r>
            <a:r>
              <a:rPr lang="en-US" sz="2000">
                <a:sym typeface="+mn-ea"/>
              </a:rPr>
              <a:t> </a:t>
            </a:r>
            <a:endParaRPr lang="en-US" sz="2000">
              <a:sym typeface="+mn-ea"/>
            </a:endParaRPr>
          </a:p>
          <a:p>
            <a:pPr marL="0" indent="0">
              <a:buNone/>
            </a:pPr>
            <a:endParaRPr lang="en-US" sz="2000">
              <a:sym typeface="+mn-ea"/>
            </a:endParaRPr>
          </a:p>
          <a:p>
            <a:pPr marL="0" indent="0">
              <a:buNone/>
            </a:pPr>
            <a:endParaRPr lang="en-US" sz="2000">
              <a:sym typeface="+mn-ea"/>
            </a:endParaRPr>
          </a:p>
        </p:txBody>
      </p:sp>
      <p:sp>
        <p:nvSpPr>
          <p:cNvPr id="9" name="文本框 8"/>
          <p:cNvSpPr txBox="1"/>
          <p:nvPr/>
        </p:nvSpPr>
        <p:spPr>
          <a:xfrm>
            <a:off x="7175500" y="1916430"/>
            <a:ext cx="1659255" cy="460375"/>
          </a:xfrm>
          <a:prstGeom prst="rect">
            <a:avLst/>
          </a:prstGeom>
          <a:solidFill>
            <a:srgbClr val="A8D72A"/>
          </a:solidFill>
        </p:spPr>
        <p:txBody>
          <a:bodyPr wrap="square" rtlCol="0">
            <a:spAutoFit/>
          </a:bodyPr>
          <a:p>
            <a:pPr marL="0" indent="0">
              <a:buNone/>
            </a:pPr>
            <a:r>
              <a:rPr lang="zh-CN" altLang="en-US" sz="2400" b="1">
                <a:solidFill>
                  <a:srgbClr val="0070C0"/>
                </a:solidFill>
              </a:rPr>
              <a:t>正确认识</a:t>
            </a:r>
            <a:endParaRPr lang="zh-CN" altLang="en-US" sz="2400" b="1">
              <a:solidFill>
                <a:srgbClr val="0070C0"/>
              </a:solidFill>
            </a:endParaRPr>
          </a:p>
        </p:txBody>
      </p:sp>
      <p:sp>
        <p:nvSpPr>
          <p:cNvPr id="7" name="页脚占位符 5"/>
          <p:cNvSpPr>
            <a:spLocks noGrp="1"/>
          </p:cNvSpPr>
          <p:nvPr/>
        </p:nvSpPr>
        <p:spPr>
          <a:xfrm>
            <a:off x="4038600" y="6381115"/>
            <a:ext cx="8153400" cy="365125"/>
          </a:xfr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zh-CN"/>
              <a:t>12</a:t>
            </a:r>
            <a:endParaRPr lang="en-US" altLang="zh-CN"/>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par>
                          <p:cTn id="7" fill="hold">
                            <p:stCondLst>
                              <p:cond delay="0"/>
                            </p:stCondLst>
                            <p:childTnLst>
                              <p:par>
                                <p:cTn id="8" presetID="2" presetClass="entr" presetSubtype="4" fill="hold" grpId="0" nodeType="afterEffect">
                                  <p:stCondLst>
                                    <p:cond delay="0"/>
                                  </p:stCondLst>
                                  <p:childTnLst>
                                    <p:set>
                                      <p:cBhvr>
                                        <p:cTn id="9" dur="1" fill="hold">
                                          <p:stCondLst>
                                            <p:cond delay="0"/>
                                          </p:stCondLst>
                                        </p:cTn>
                                        <p:tgtEl>
                                          <p:spTgt spid="2"/>
                                        </p:tgtEl>
                                        <p:attrNameLst>
                                          <p:attrName>style.visibility</p:attrName>
                                        </p:attrNameLst>
                                      </p:cBhvr>
                                      <p:to>
                                        <p:strVal val="visible"/>
                                      </p:to>
                                    </p:set>
                                    <p:anim calcmode="lin" valueType="num">
                                      <p:cBhvr additive="base">
                                        <p:cTn id="10" dur="500" fill="hold"/>
                                        <p:tgtEl>
                                          <p:spTgt spid="2"/>
                                        </p:tgtEl>
                                        <p:attrNameLst>
                                          <p:attrName>ppt_x</p:attrName>
                                        </p:attrNameLst>
                                      </p:cBhvr>
                                      <p:tavLst>
                                        <p:tav tm="0">
                                          <p:val>
                                            <p:strVal val="#ppt_x"/>
                                          </p:val>
                                        </p:tav>
                                        <p:tav tm="100000">
                                          <p:val>
                                            <p:strVal val="#ppt_x"/>
                                          </p:val>
                                        </p:tav>
                                      </p:tavLst>
                                    </p:anim>
                                    <p:anim calcmode="lin" valueType="num">
                                      <p:cBhvr additive="base">
                                        <p:cTn id="11"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2" grpId="0" bldLvl="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 name="文本框 7"/>
          <p:cNvSpPr txBox="1"/>
          <p:nvPr/>
        </p:nvSpPr>
        <p:spPr>
          <a:xfrm>
            <a:off x="564515" y="1916430"/>
            <a:ext cx="3732530" cy="3969385"/>
          </a:xfrm>
          <a:prstGeom prst="rect">
            <a:avLst/>
          </a:prstGeom>
          <a:noFill/>
          <a:ln w="34925">
            <a:solidFill>
              <a:schemeClr val="tx2"/>
            </a:solidFill>
          </a:ln>
        </p:spPr>
        <p:txBody>
          <a:bodyPr wrap="square" rtlCol="0">
            <a:spAutoFit/>
          </a:bodyPr>
          <a:p>
            <a:endParaRPr lang="zh-CN" altLang="en-US"/>
          </a:p>
          <a:p>
            <a:endParaRPr lang="zh-CN" altLang="en-US"/>
          </a:p>
          <a:p>
            <a:endParaRPr lang="zh-CN" altLang="en-US"/>
          </a:p>
          <a:p>
            <a:endParaRPr lang="zh-CN" altLang="en-US"/>
          </a:p>
          <a:p>
            <a:endParaRPr lang="zh-CN" altLang="en-US"/>
          </a:p>
          <a:p>
            <a:endParaRPr lang="zh-CN" altLang="en-US"/>
          </a:p>
          <a:p>
            <a:endParaRPr lang="zh-CN" altLang="en-US"/>
          </a:p>
          <a:p>
            <a:endParaRPr lang="zh-CN" altLang="en-US"/>
          </a:p>
          <a:p>
            <a:endParaRPr lang="zh-CN" altLang="en-US"/>
          </a:p>
          <a:p>
            <a:endParaRPr lang="zh-CN" altLang="en-US"/>
          </a:p>
          <a:p>
            <a:endParaRPr lang="zh-CN" altLang="en-US"/>
          </a:p>
          <a:p>
            <a:endParaRPr lang="zh-CN" altLang="en-US"/>
          </a:p>
          <a:p>
            <a:endParaRPr lang="zh-CN" altLang="en-US"/>
          </a:p>
          <a:p>
            <a:endParaRPr lang="zh-CN" altLang="en-US"/>
          </a:p>
        </p:txBody>
      </p:sp>
      <p:sp>
        <p:nvSpPr>
          <p:cNvPr id="4" name="文本框 3"/>
          <p:cNvSpPr txBox="1"/>
          <p:nvPr/>
        </p:nvSpPr>
        <p:spPr>
          <a:xfrm>
            <a:off x="622935" y="1196975"/>
            <a:ext cx="9966960" cy="460375"/>
          </a:xfrm>
          <a:prstGeom prst="rect">
            <a:avLst/>
          </a:prstGeom>
          <a:noFill/>
        </p:spPr>
        <p:txBody>
          <a:bodyPr wrap="none" rtlCol="0" anchor="t">
            <a:spAutoFit/>
          </a:bodyPr>
          <a:p>
            <a:pPr algn="l"/>
            <a:r>
              <a:rPr lang="en-US" altLang="zh-CN" sz="2400" b="1">
                <a:solidFill>
                  <a:srgbClr val="FF0000"/>
                </a:solidFill>
                <a:sym typeface="+mn-ea"/>
              </a:rPr>
              <a:t>2.检查各种改进地理学的尝试       </a:t>
            </a:r>
            <a:r>
              <a:rPr sz="2400">
                <a:sym typeface="+mn-ea"/>
              </a:rPr>
              <a:t>地理学</a:t>
            </a:r>
            <a:r>
              <a:rPr lang="zh-CN" sz="2400">
                <a:sym typeface="+mn-ea"/>
              </a:rPr>
              <a:t>作为方志科学性质的争论</a:t>
            </a:r>
            <a:r>
              <a:rPr lang="en-US" altLang="zh-CN" sz="2400">
                <a:sym typeface="+mn-ea"/>
              </a:rPr>
              <a:t> </a:t>
            </a:r>
            <a:r>
              <a:rPr lang="zh-CN" altLang="en-US" sz="2400">
                <a:sym typeface="+mn-ea"/>
              </a:rPr>
              <a:t>（</a:t>
            </a:r>
            <a:r>
              <a:rPr lang="zh-CN" altLang="en-US" sz="2400">
                <a:sym typeface="+mn-ea"/>
              </a:rPr>
              <a:t>三）</a:t>
            </a:r>
            <a:endParaRPr lang="en-US" altLang="zh-CN" sz="2400" b="1">
              <a:solidFill>
                <a:srgbClr val="FF0000"/>
              </a:solidFill>
              <a:sym typeface="+mn-ea"/>
            </a:endParaRPr>
          </a:p>
        </p:txBody>
      </p:sp>
      <p:sp>
        <p:nvSpPr>
          <p:cNvPr id="2" name="内容占位符 2"/>
          <p:cNvSpPr>
            <a:spLocks noGrp="1"/>
          </p:cNvSpPr>
          <p:nvPr/>
        </p:nvSpPr>
        <p:spPr>
          <a:xfrm>
            <a:off x="4706620" y="1916430"/>
            <a:ext cx="7390765" cy="4532630"/>
          </a:xfrm>
          <a:ln>
            <a:solidFill>
              <a:srgbClr val="92D050"/>
            </a:solidFill>
          </a:ln>
        </p:spPr>
        <p:txBody>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zh-CN" sz="2400">
              <a:sym typeface="+mn-ea"/>
            </a:endParaRPr>
          </a:p>
          <a:p>
            <a:pPr marL="0" indent="0">
              <a:buNone/>
            </a:pPr>
            <a:r>
              <a:rPr lang="en-US" altLang="zh-CN" sz="2400">
                <a:sym typeface="+mn-ea"/>
              </a:rPr>
              <a:t>      </a:t>
            </a:r>
            <a:r>
              <a:rPr sz="2400">
                <a:sym typeface="+mn-ea"/>
              </a:rPr>
              <a:t>区域不是什么明确具体的物体，而只是学者对地球表面所作的任意划分。 </a:t>
            </a:r>
            <a:endParaRPr sz="2400">
              <a:sym typeface="+mn-ea"/>
            </a:endParaRPr>
          </a:p>
          <a:p>
            <a:pPr marL="0" indent="0">
              <a:buNone/>
            </a:pPr>
            <a:r>
              <a:rPr lang="en-US" sz="2400">
                <a:sym typeface="+mn-ea"/>
              </a:rPr>
              <a:t>      </a:t>
            </a:r>
            <a:r>
              <a:rPr sz="2400">
                <a:solidFill>
                  <a:srgbClr val="FF0000"/>
                </a:solidFill>
                <a:sym typeface="+mn-ea"/>
              </a:rPr>
              <a:t>区域划分有两大系统</a:t>
            </a:r>
            <a:r>
              <a:rPr sz="2400">
                <a:sym typeface="+mn-ea"/>
              </a:rPr>
              <a:t>，各有不同用途。</a:t>
            </a:r>
            <a:r>
              <a:rPr sz="2400" u="sng">
                <a:sym typeface="+mn-ea"/>
              </a:rPr>
              <a:t>一</a:t>
            </a:r>
            <a:r>
              <a:rPr lang="zh-CN" sz="2400" u="sng">
                <a:sym typeface="+mn-ea"/>
              </a:rPr>
              <a:t>、</a:t>
            </a:r>
            <a:r>
              <a:rPr sz="2400" u="sng">
                <a:sym typeface="+mn-ea"/>
              </a:rPr>
              <a:t>特殊区域实际系统</a:t>
            </a:r>
            <a:r>
              <a:rPr sz="2400">
                <a:sym typeface="+mn-ea"/>
              </a:rPr>
              <a:t>，奠基于对一切有关因素的考虑；</a:t>
            </a:r>
            <a:r>
              <a:rPr lang="zh-CN" sz="2400">
                <a:sym typeface="+mn-ea"/>
              </a:rPr>
              <a:t>二、</a:t>
            </a:r>
            <a:r>
              <a:rPr sz="2400" u="sng">
                <a:sym typeface="+mn-ea"/>
              </a:rPr>
              <a:t>一般区域比较系统</a:t>
            </a:r>
            <a:r>
              <a:rPr sz="2400">
                <a:sym typeface="+mn-ea"/>
              </a:rPr>
              <a:t>，只考虑地区内部的特点，与相对位置无关；严格地说，这种系统建立起来的不是区域，而只是某几类地区而已。</a:t>
            </a:r>
            <a:endParaRPr sz="2400">
              <a:sym typeface="+mn-ea"/>
            </a:endParaRPr>
          </a:p>
          <a:p>
            <a:pPr marL="0" indent="0">
              <a:buNone/>
            </a:pPr>
            <a:r>
              <a:rPr lang="en-US" sz="2400">
                <a:sym typeface="+mn-ea"/>
              </a:rPr>
              <a:t>     </a:t>
            </a:r>
            <a:r>
              <a:rPr sz="2400">
                <a:sym typeface="+mn-ea"/>
              </a:rPr>
              <a:t>找出一种或几种</a:t>
            </a:r>
            <a:r>
              <a:rPr sz="2400">
                <a:solidFill>
                  <a:srgbClr val="FF0000"/>
                </a:solidFill>
                <a:sym typeface="+mn-ea"/>
              </a:rPr>
              <a:t>把世界划分为区域</a:t>
            </a:r>
            <a:r>
              <a:rPr sz="2400">
                <a:sym typeface="+mn-ea"/>
              </a:rPr>
              <a:t>的最明智、最有用的方法，这是很重要的事。</a:t>
            </a:r>
            <a:endParaRPr sz="2400">
              <a:sym typeface="+mn-ea"/>
            </a:endParaRPr>
          </a:p>
        </p:txBody>
      </p:sp>
      <p:sp>
        <p:nvSpPr>
          <p:cNvPr id="3" name="内容占位符 2"/>
          <p:cNvSpPr>
            <a:spLocks noGrp="1"/>
          </p:cNvSpPr>
          <p:nvPr/>
        </p:nvSpPr>
        <p:spPr>
          <a:xfrm>
            <a:off x="695325" y="2061210"/>
            <a:ext cx="3615055" cy="3830320"/>
          </a:xfrm>
          <a:gradFill>
            <a:gsLst>
              <a:gs pos="0">
                <a:srgbClr val="9EE256"/>
              </a:gs>
              <a:gs pos="100000">
                <a:srgbClr val="52762D"/>
              </a:gs>
            </a:gsLst>
            <a:lin scaled="0"/>
          </a:gradFill>
          <a:ln w="28575">
            <a:solidFill>
              <a:schemeClr val="tx2"/>
            </a:solidFill>
          </a:ln>
        </p:spPr>
        <p:txBody>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sz="2400">
                <a:highlight>
                  <a:srgbClr val="FFFF00"/>
                </a:highlight>
                <a:sym typeface="+mn-ea"/>
              </a:rPr>
              <a:t>争议：</a:t>
            </a:r>
            <a:r>
              <a:rPr lang="zh-CN" sz="2400">
                <a:highlight>
                  <a:srgbClr val="FFFF00"/>
                </a:highlight>
                <a:sym typeface="+mn-ea"/>
              </a:rPr>
              <a:t>地理学家要研究的单位地区的基本概念。</a:t>
            </a:r>
            <a:r>
              <a:rPr lang="en-US" altLang="zh-CN" sz="2400">
                <a:highlight>
                  <a:srgbClr val="FFFF00"/>
                </a:highlight>
                <a:sym typeface="+mn-ea"/>
              </a:rPr>
              <a:t>   </a:t>
            </a:r>
            <a:endParaRPr sz="2400">
              <a:highlight>
                <a:srgbClr val="FFFF00"/>
              </a:highlight>
              <a:sym typeface="+mn-ea"/>
            </a:endParaRPr>
          </a:p>
          <a:p>
            <a:pPr marL="0" indent="0">
              <a:buNone/>
            </a:pPr>
            <a:endParaRPr sz="2000">
              <a:sym typeface="+mn-ea"/>
            </a:endParaRPr>
          </a:p>
          <a:p>
            <a:pPr marL="0" indent="0">
              <a:buNone/>
            </a:pPr>
            <a:r>
              <a:rPr sz="2000">
                <a:sym typeface="+mn-ea"/>
              </a:rPr>
              <a:t>地区单元——不论叫区域、自然区、地理区、Landschaften或景观，可以像研究别的个体物体一样地来研究它们</a:t>
            </a:r>
            <a:r>
              <a:rPr lang="zh-CN" sz="2000">
                <a:sym typeface="+mn-ea"/>
              </a:rPr>
              <a:t>。世</a:t>
            </a:r>
            <a:r>
              <a:rPr sz="2000">
                <a:sym typeface="+mn-ea"/>
              </a:rPr>
              <a:t>界是由这些个别单元拼</a:t>
            </a:r>
            <a:r>
              <a:rPr lang="zh-CN" sz="2000">
                <a:sym typeface="+mn-ea"/>
              </a:rPr>
              <a:t>接</a:t>
            </a:r>
            <a:r>
              <a:rPr sz="2000">
                <a:sym typeface="+mn-ea"/>
              </a:rPr>
              <a:t>而成，而且可以把每个单元作为整体，按其与别的单元的关系来研究。</a:t>
            </a:r>
            <a:endParaRPr sz="2000">
              <a:sym typeface="+mn-ea"/>
            </a:endParaRPr>
          </a:p>
          <a:p>
            <a:pPr marL="0" indent="0">
              <a:buNone/>
            </a:pPr>
            <a:endParaRPr lang="en-US" sz="2000">
              <a:sym typeface="+mn-ea"/>
            </a:endParaRPr>
          </a:p>
          <a:p>
            <a:pPr marL="0" indent="0">
              <a:buNone/>
            </a:pPr>
            <a:endParaRPr lang="en-US" sz="2000">
              <a:sym typeface="+mn-ea"/>
            </a:endParaRPr>
          </a:p>
        </p:txBody>
      </p:sp>
      <p:sp>
        <p:nvSpPr>
          <p:cNvPr id="9" name="文本框 8"/>
          <p:cNvSpPr txBox="1"/>
          <p:nvPr/>
        </p:nvSpPr>
        <p:spPr>
          <a:xfrm>
            <a:off x="7175500" y="1916430"/>
            <a:ext cx="1659255" cy="460375"/>
          </a:xfrm>
          <a:prstGeom prst="rect">
            <a:avLst/>
          </a:prstGeom>
          <a:solidFill>
            <a:srgbClr val="A8D72A"/>
          </a:solidFill>
        </p:spPr>
        <p:txBody>
          <a:bodyPr wrap="square" rtlCol="0">
            <a:spAutoFit/>
          </a:bodyPr>
          <a:p>
            <a:pPr marL="0" indent="0">
              <a:buNone/>
            </a:pPr>
            <a:r>
              <a:rPr lang="zh-CN" altLang="en-US" sz="2400" b="1">
                <a:solidFill>
                  <a:srgbClr val="0070C0"/>
                </a:solidFill>
              </a:rPr>
              <a:t>正确认识</a:t>
            </a:r>
            <a:endParaRPr lang="zh-CN" altLang="en-US" sz="2400" b="1">
              <a:solidFill>
                <a:srgbClr val="0070C0"/>
              </a:solidFill>
            </a:endParaRPr>
          </a:p>
        </p:txBody>
      </p:sp>
      <p:sp>
        <p:nvSpPr>
          <p:cNvPr id="7" name="页脚占位符 5"/>
          <p:cNvSpPr>
            <a:spLocks noGrp="1"/>
          </p:cNvSpPr>
          <p:nvPr/>
        </p:nvSpPr>
        <p:spPr>
          <a:xfrm>
            <a:off x="4038600" y="6381115"/>
            <a:ext cx="8153400" cy="365125"/>
          </a:xfr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zh-CN"/>
              <a:t>13</a:t>
            </a:r>
            <a:endParaRPr lang="en-US" altLang="zh-CN"/>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par>
                          <p:cTn id="7" fill="hold">
                            <p:stCondLst>
                              <p:cond delay="0"/>
                            </p:stCondLst>
                            <p:childTnLst>
                              <p:par>
                                <p:cTn id="8" presetID="2" presetClass="entr" presetSubtype="4" fill="hold" grpId="0" nodeType="afterEffect">
                                  <p:stCondLst>
                                    <p:cond delay="0"/>
                                  </p:stCondLst>
                                  <p:childTnLst>
                                    <p:set>
                                      <p:cBhvr>
                                        <p:cTn id="9" dur="1" fill="hold">
                                          <p:stCondLst>
                                            <p:cond delay="0"/>
                                          </p:stCondLst>
                                        </p:cTn>
                                        <p:tgtEl>
                                          <p:spTgt spid="2"/>
                                        </p:tgtEl>
                                        <p:attrNameLst>
                                          <p:attrName>style.visibility</p:attrName>
                                        </p:attrNameLst>
                                      </p:cBhvr>
                                      <p:to>
                                        <p:strVal val="visible"/>
                                      </p:to>
                                    </p:set>
                                    <p:anim calcmode="lin" valueType="num">
                                      <p:cBhvr additive="base">
                                        <p:cTn id="10" dur="500" fill="hold"/>
                                        <p:tgtEl>
                                          <p:spTgt spid="2"/>
                                        </p:tgtEl>
                                        <p:attrNameLst>
                                          <p:attrName>ppt_x</p:attrName>
                                        </p:attrNameLst>
                                      </p:cBhvr>
                                      <p:tavLst>
                                        <p:tav tm="0">
                                          <p:val>
                                            <p:strVal val="#ppt_x"/>
                                          </p:val>
                                        </p:tav>
                                        <p:tav tm="100000">
                                          <p:val>
                                            <p:strVal val="#ppt_x"/>
                                          </p:val>
                                        </p:tav>
                                      </p:tavLst>
                                    </p:anim>
                                    <p:anim calcmode="lin" valueType="num">
                                      <p:cBhvr additive="base">
                                        <p:cTn id="11"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2" grpId="0" bldLvl="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623570" y="1844675"/>
            <a:ext cx="10772140" cy="4351655"/>
          </a:xfrm>
        </p:spPr>
        <p:txBody>
          <a:bodyPr/>
          <a:p>
            <a:pPr>
              <a:buFont typeface="Wingdings" panose="05000000000000000000" charset="0"/>
              <a:buChar char="ü"/>
            </a:pPr>
            <a:r>
              <a:rPr sz="2400">
                <a:sym typeface="+mn-ea"/>
              </a:rPr>
              <a:t>①</a:t>
            </a:r>
            <a:r>
              <a:rPr sz="2400">
                <a:highlight>
                  <a:srgbClr val="00FF00"/>
                </a:highlight>
                <a:sym typeface="+mn-ea"/>
              </a:rPr>
              <a:t>地理学是一门方志科学</a:t>
            </a:r>
            <a:r>
              <a:rPr sz="2400">
                <a:sym typeface="+mn-ea"/>
              </a:rPr>
              <a:t>，是以研究地球表面的地区以内各种现象的组合为其特殊职能。</a:t>
            </a:r>
            <a:endParaRPr sz="2400">
              <a:sym typeface="+mn-ea"/>
            </a:endParaRPr>
          </a:p>
          <a:p>
            <a:pPr marL="0" indent="0">
              <a:buFont typeface="Wingdings" panose="05000000000000000000" charset="0"/>
              <a:buNone/>
            </a:pPr>
            <a:endParaRPr lang="en-US" altLang="zh-CN" sz="2400">
              <a:sym typeface="+mn-ea"/>
            </a:endParaRPr>
          </a:p>
          <a:p>
            <a:pPr>
              <a:buFont typeface="Wingdings" panose="05000000000000000000" charset="0"/>
              <a:buChar char="ü"/>
            </a:pPr>
            <a:r>
              <a:rPr lang="en-US" altLang="zh-CN" sz="2400">
                <a:sym typeface="+mn-ea"/>
              </a:rPr>
              <a:t>②</a:t>
            </a:r>
            <a:r>
              <a:rPr lang="en-US" altLang="zh-CN" sz="2400">
                <a:highlight>
                  <a:srgbClr val="00FF00"/>
                </a:highlight>
                <a:sym typeface="+mn-ea"/>
              </a:rPr>
              <a:t>地理学与系统科学的关系</a:t>
            </a:r>
            <a:r>
              <a:rPr lang="zh-CN" altLang="en-US" sz="2400">
                <a:sym typeface="+mn-ea"/>
              </a:rPr>
              <a:t>：一方面，</a:t>
            </a:r>
            <a:r>
              <a:rPr lang="en-US" altLang="zh-CN" sz="2400">
                <a:sym typeface="+mn-ea"/>
              </a:rPr>
              <a:t>地理学横截所有系统科学，可以利用系统科学的知识来描述现象，解释其相互联系。</a:t>
            </a:r>
            <a:r>
              <a:rPr lang="zh-CN" altLang="en-US" sz="2400">
                <a:sym typeface="+mn-ea"/>
              </a:rPr>
              <a:t>另一方面，</a:t>
            </a:r>
            <a:r>
              <a:rPr lang="en-US" altLang="zh-CN" sz="2400">
                <a:sym typeface="+mn-ea"/>
              </a:rPr>
              <a:t>地理学始终强调现象的一个方面，其作用可以扩展系统科学的研究领域。</a:t>
            </a:r>
            <a:endParaRPr lang="en-US" altLang="zh-CN" sz="2400">
              <a:sym typeface="+mn-ea"/>
            </a:endParaRPr>
          </a:p>
          <a:p>
            <a:pPr>
              <a:buFont typeface="Wingdings" panose="05000000000000000000" charset="0"/>
              <a:buChar char="ü"/>
            </a:pPr>
            <a:endParaRPr lang="en-US" altLang="zh-CN" sz="2400">
              <a:sym typeface="+mn-ea"/>
            </a:endParaRPr>
          </a:p>
          <a:p>
            <a:pPr>
              <a:buFont typeface="Wingdings" panose="05000000000000000000" charset="0"/>
              <a:buChar char="ü"/>
            </a:pPr>
            <a:r>
              <a:rPr lang="zh-CN" altLang="en-US" sz="2400">
                <a:sym typeface="+mn-ea"/>
              </a:rPr>
              <a:t>③</a:t>
            </a:r>
            <a:r>
              <a:rPr lang="en-US" altLang="zh-CN" sz="2400">
                <a:highlight>
                  <a:srgbClr val="00FF00"/>
                </a:highlight>
                <a:sym typeface="+mn-ea"/>
              </a:rPr>
              <a:t>地理学和历史学的关系</a:t>
            </a:r>
            <a:r>
              <a:rPr lang="en-US" altLang="zh-CN" sz="2400">
                <a:sym typeface="+mn-ea"/>
              </a:rPr>
              <a:t>：性质都是综合的。在研究问题时，两者可以互为研究手段，但必须坚持研究的主要重点</a:t>
            </a:r>
            <a:r>
              <a:rPr lang="zh-CN" altLang="en-US" sz="2400">
                <a:sym typeface="+mn-ea"/>
              </a:rPr>
              <a:t>，</a:t>
            </a:r>
            <a:r>
              <a:rPr lang="en-US" altLang="zh-CN" sz="2400">
                <a:sym typeface="+mn-ea"/>
              </a:rPr>
              <a:t>牢记两者的区别。</a:t>
            </a:r>
            <a:endParaRPr lang="en-US" altLang="zh-CN" sz="2400">
              <a:sym typeface="+mn-ea"/>
            </a:endParaRPr>
          </a:p>
          <a:p>
            <a:pPr marL="0" indent="0">
              <a:buNone/>
            </a:pPr>
            <a:endParaRPr lang="en-US" altLang="zh-CN" sz="2400">
              <a:sym typeface="+mn-ea"/>
            </a:endParaRPr>
          </a:p>
        </p:txBody>
      </p:sp>
      <p:sp>
        <p:nvSpPr>
          <p:cNvPr id="4" name="文本框 3"/>
          <p:cNvSpPr txBox="1"/>
          <p:nvPr/>
        </p:nvSpPr>
        <p:spPr>
          <a:xfrm>
            <a:off x="623570" y="1196975"/>
            <a:ext cx="3191510" cy="829945"/>
          </a:xfrm>
          <a:prstGeom prst="rect">
            <a:avLst/>
          </a:prstGeom>
          <a:noFill/>
        </p:spPr>
        <p:txBody>
          <a:bodyPr wrap="none" rtlCol="0" anchor="t">
            <a:spAutoFit/>
          </a:bodyPr>
          <a:p>
            <a:pPr algn="l"/>
            <a:r>
              <a:rPr lang="en-US" altLang="zh-CN" sz="2400" b="1">
                <a:solidFill>
                  <a:srgbClr val="FF0000"/>
                </a:solidFill>
                <a:sym typeface="+mn-ea"/>
              </a:rPr>
              <a:t>3.</a:t>
            </a:r>
            <a:r>
              <a:rPr lang="zh-CN" altLang="en-US" sz="2400" b="1">
                <a:solidFill>
                  <a:srgbClr val="FF0000"/>
                </a:solidFill>
                <a:sym typeface="+mn-ea"/>
              </a:rPr>
              <a:t>结论：地理学的性质</a:t>
            </a:r>
            <a:endParaRPr lang="zh-CN" altLang="en-US" sz="2400" b="1">
              <a:solidFill>
                <a:srgbClr val="FF0000"/>
              </a:solidFill>
            </a:endParaRPr>
          </a:p>
          <a:p>
            <a:pPr algn="l"/>
            <a:r>
              <a:rPr lang="en-US" altLang="zh-CN" sz="2400" b="1">
                <a:solidFill>
                  <a:srgbClr val="FF0000"/>
                </a:solidFill>
                <a:sym typeface="+mn-ea"/>
              </a:rPr>
              <a:t> </a:t>
            </a:r>
            <a:endParaRPr lang="en-US" altLang="zh-CN" sz="2400" b="1">
              <a:solidFill>
                <a:srgbClr val="FF0000"/>
              </a:solidFill>
              <a:sym typeface="+mn-ea"/>
            </a:endParaRPr>
          </a:p>
        </p:txBody>
      </p:sp>
      <p:sp>
        <p:nvSpPr>
          <p:cNvPr id="7" name="页脚占位符 5"/>
          <p:cNvSpPr>
            <a:spLocks noGrp="1"/>
          </p:cNvSpPr>
          <p:nvPr/>
        </p:nvSpPr>
        <p:spPr>
          <a:xfrm>
            <a:off x="4038600" y="6381115"/>
            <a:ext cx="8153400" cy="365125"/>
          </a:xfr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zh-CN"/>
              <a:t>14</a:t>
            </a:r>
            <a:endParaRPr lang="en-US" altLang="zh-CN"/>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695325" y="1772920"/>
            <a:ext cx="10662920" cy="4351655"/>
          </a:xfrm>
        </p:spPr>
        <p:txBody>
          <a:bodyPr/>
          <a:p>
            <a:pPr>
              <a:buFont typeface="Wingdings" panose="05000000000000000000" charset="0"/>
              <a:buChar char="ü"/>
            </a:pPr>
            <a:r>
              <a:rPr lang="zh-CN" altLang="en-US" sz="2400">
                <a:sym typeface="+mn-ea"/>
              </a:rPr>
              <a:t>④</a:t>
            </a:r>
            <a:r>
              <a:rPr lang="en-US" altLang="zh-CN" sz="2400">
                <a:highlight>
                  <a:srgbClr val="00FF00"/>
                </a:highlight>
                <a:sym typeface="+mn-ea"/>
              </a:rPr>
              <a:t>系统地理学和区域地理学的关系</a:t>
            </a:r>
            <a:r>
              <a:rPr lang="zh-CN" altLang="en-US" sz="2400">
                <a:sym typeface="+mn-ea"/>
              </a:rPr>
              <a:t>：</a:t>
            </a:r>
            <a:r>
              <a:rPr lang="en-US" altLang="zh-CN" sz="2400">
                <a:sym typeface="+mn-ea"/>
              </a:rPr>
              <a:t>系统地理学和区域地理学是两种不同的方法</a:t>
            </a:r>
            <a:r>
              <a:rPr lang="zh-CN" altLang="en-US" sz="2400">
                <a:sym typeface="+mn-ea"/>
              </a:rPr>
              <a:t>，</a:t>
            </a:r>
            <a:r>
              <a:rPr lang="en-US" altLang="zh-CN" sz="2400">
                <a:sym typeface="+mn-ea"/>
              </a:rPr>
              <a:t>两者相互依存，相辅相成，在各项特定研究中必须结合起来。地理学的终极目的——研究世界的地区差异，只有经常保持与区域地理学的联系，系统地理学才能牢牢抓住地理学的目的</a:t>
            </a:r>
            <a:r>
              <a:rPr lang="zh-CN" altLang="en-US" sz="2400">
                <a:sym typeface="+mn-ea"/>
              </a:rPr>
              <a:t>。</a:t>
            </a:r>
            <a:r>
              <a:rPr lang="en-US" altLang="zh-CN" sz="2400">
                <a:sym typeface="+mn-ea"/>
              </a:rPr>
              <a:t>区域地理学</a:t>
            </a:r>
            <a:r>
              <a:rPr lang="zh-CN" altLang="en-US" sz="2400">
                <a:sym typeface="+mn-ea"/>
              </a:rPr>
              <a:t>必须</a:t>
            </a:r>
            <a:r>
              <a:rPr lang="en-US" altLang="zh-CN" sz="2400">
                <a:sym typeface="+mn-ea"/>
              </a:rPr>
              <a:t>从系统地理学不断汲取一般概念和原理的营养，</a:t>
            </a:r>
            <a:r>
              <a:rPr lang="zh-CN" altLang="en-US" sz="2400">
                <a:sym typeface="+mn-ea"/>
              </a:rPr>
              <a:t>才能</a:t>
            </a:r>
            <a:r>
              <a:rPr lang="en-US" altLang="zh-CN" sz="2400">
                <a:sym typeface="+mn-ea"/>
              </a:rPr>
              <a:t>在解释其发现时达到更高程度的准确性和可靠性。</a:t>
            </a:r>
            <a:endParaRPr lang="en-US" altLang="zh-CN" sz="2400">
              <a:sym typeface="+mn-ea"/>
            </a:endParaRPr>
          </a:p>
          <a:p>
            <a:pPr>
              <a:buFont typeface="Wingdings" panose="05000000000000000000" charset="0"/>
              <a:buChar char="ü"/>
            </a:pPr>
            <a:r>
              <a:rPr lang="zh-CN" altLang="en-US" sz="2400">
                <a:sym typeface="+mn-ea"/>
              </a:rPr>
              <a:t>⑤</a:t>
            </a:r>
            <a:r>
              <a:rPr lang="en-US" altLang="zh-CN" sz="2400">
                <a:highlight>
                  <a:srgbClr val="00FF00"/>
                </a:highlight>
                <a:sym typeface="+mn-ea"/>
              </a:rPr>
              <a:t>地理知识以两种方式组织成系统</a:t>
            </a:r>
            <a:r>
              <a:rPr lang="en-US" altLang="zh-CN" sz="2400">
                <a:sym typeface="+mn-ea"/>
              </a:rPr>
              <a:t>——按系统地理学和区域地理学的方法来组织。系统地理学是按具有普遍地理意义的现象来表达其所有的知识。区域地理学是组织各地区单元中的地区差异所有一切相互联系形式的知识，且必须组织到整个地球表面的系统中去。</a:t>
            </a:r>
            <a:endParaRPr lang="en-US" altLang="zh-CN" sz="2400">
              <a:sym typeface="+mn-ea"/>
            </a:endParaRPr>
          </a:p>
        </p:txBody>
      </p:sp>
      <p:sp>
        <p:nvSpPr>
          <p:cNvPr id="4" name="文本框 3"/>
          <p:cNvSpPr txBox="1"/>
          <p:nvPr/>
        </p:nvSpPr>
        <p:spPr>
          <a:xfrm>
            <a:off x="623570" y="1196975"/>
            <a:ext cx="3191510" cy="829945"/>
          </a:xfrm>
          <a:prstGeom prst="rect">
            <a:avLst/>
          </a:prstGeom>
          <a:noFill/>
        </p:spPr>
        <p:txBody>
          <a:bodyPr wrap="none" rtlCol="0" anchor="t">
            <a:spAutoFit/>
          </a:bodyPr>
          <a:p>
            <a:pPr algn="l"/>
            <a:r>
              <a:rPr lang="en-US" altLang="zh-CN" sz="2400" b="1">
                <a:solidFill>
                  <a:srgbClr val="FF0000"/>
                </a:solidFill>
                <a:sym typeface="+mn-ea"/>
              </a:rPr>
              <a:t>3.</a:t>
            </a:r>
            <a:r>
              <a:rPr lang="zh-CN" altLang="en-US" sz="2400" b="1">
                <a:solidFill>
                  <a:srgbClr val="FF0000"/>
                </a:solidFill>
                <a:sym typeface="+mn-ea"/>
              </a:rPr>
              <a:t>结论：地理学的性质</a:t>
            </a:r>
            <a:endParaRPr lang="zh-CN" altLang="en-US" sz="2400" b="1">
              <a:solidFill>
                <a:srgbClr val="FF0000"/>
              </a:solidFill>
            </a:endParaRPr>
          </a:p>
          <a:p>
            <a:pPr algn="l"/>
            <a:r>
              <a:rPr lang="en-US" altLang="zh-CN" sz="2400" b="1">
                <a:solidFill>
                  <a:srgbClr val="FF0000"/>
                </a:solidFill>
                <a:sym typeface="+mn-ea"/>
              </a:rPr>
              <a:t> </a:t>
            </a:r>
            <a:endParaRPr lang="en-US" altLang="zh-CN" sz="2400" b="1">
              <a:solidFill>
                <a:srgbClr val="FF0000"/>
              </a:solidFill>
              <a:sym typeface="+mn-ea"/>
            </a:endParaRPr>
          </a:p>
        </p:txBody>
      </p:sp>
      <p:sp>
        <p:nvSpPr>
          <p:cNvPr id="7" name="页脚占位符 5"/>
          <p:cNvSpPr>
            <a:spLocks noGrp="1"/>
          </p:cNvSpPr>
          <p:nvPr/>
        </p:nvSpPr>
        <p:spPr>
          <a:xfrm>
            <a:off x="4038600" y="6381115"/>
            <a:ext cx="8153400" cy="365125"/>
          </a:xfr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zh-CN"/>
              <a:t>15</a:t>
            </a:r>
            <a:endParaRPr lang="en-US" altLang="zh-CN"/>
          </a:p>
        </p:txBody>
      </p:sp>
    </p:spTree>
  </p:cSld>
  <p:clrMapOvr>
    <a:masterClrMapping/>
  </p:clrMapOvr>
  <p:timing>
    <p:tnLst>
      <p:par>
        <p:cTn id="1" dur="indefinite" restart="never" nodeType="tmRoot"/>
      </p:par>
    </p:tnLst>
  </p:timing>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63.xml><?xml version="1.0" encoding="utf-8"?>
<p:tagLst xmlns:p="http://schemas.openxmlformats.org/presentationml/2006/main">
  <p:tag name="KSO_WM_UNIT_FILL_FORE_SCHEMECOLOR_INDEX_BRIGHTNESS" val="0.4"/>
  <p:tag name="KSO_WM_UNIT_FILL_FORE_SCHEMECOLOR_INDEX" val="6"/>
  <p:tag name="KSO_WM_UNIT_FILL_TYPE" val="1"/>
  <p:tag name="KSO_WM_UNIT_LINE_FORE_SCHEMECOLOR_INDEX_BRIGHTNESS" val="0"/>
  <p:tag name="KSO_WM_UNIT_LINE_FORE_SCHEMECOLOR_INDEX" val="9"/>
  <p:tag name="KSO_WM_UNIT_LINE_FILL_TYPE" val="2"/>
  <p:tag name="KSO_WM_UNIT_TEXT_FILL_FORE_SCHEMECOLOR_INDEX_BRIGHTNESS" val="0"/>
  <p:tag name="KSO_WM_UNIT_TEXT_FILL_FORE_SCHEMECOLOR_INDEX" val="14"/>
  <p:tag name="KSO_WM_UNIT_TEXT_FILL_TYPE" val="1"/>
</p:tagLst>
</file>

<file path=ppt/tags/tag64.xml><?xml version="1.0" encoding="utf-8"?>
<p:tagLst xmlns:p="http://schemas.openxmlformats.org/presentationml/2006/main">
  <p:tag name="KSO_WM_UNIT_FILL_FORE_SCHEMECOLOR_INDEX_BRIGHTNESS" val="0.4"/>
  <p:tag name="KSO_WM_UNIT_FILL_FORE_SCHEMECOLOR_INDEX" val="6"/>
  <p:tag name="KSO_WM_UNIT_FILL_TYPE" val="1"/>
  <p:tag name="KSO_WM_UNIT_TEXT_FILL_FORE_SCHEMECOLOR_INDEX_BRIGHTNESS" val="0"/>
  <p:tag name="KSO_WM_UNIT_TEXT_FILL_FORE_SCHEMECOLOR_INDEX" val="14"/>
  <p:tag name="KSO_WM_UNIT_TEXT_FILL_TYPE" val="1"/>
</p:tagLst>
</file>

<file path=ppt/tags/tag65.xml><?xml version="1.0" encoding="utf-8"?>
<p:tagLst xmlns:p="http://schemas.openxmlformats.org/presentationml/2006/main">
  <p:tag name="KSO_WM_UNIT_LINE_FORE_SCHEMECOLOR_INDEX_BRIGHTNESS" val="0"/>
  <p:tag name="KSO_WM_UNIT_LINE_FORE_SCHEMECOLOR_INDEX" val="9"/>
  <p:tag name="KSO_WM_UNIT_LINE_FILL_TYPE" val="2"/>
  <p:tag name="KSO_WM_UNIT_TEXT_FILL_FORE_SCHEMECOLOR_INDEX_BRIGHTNESS" val="0"/>
  <p:tag name="KSO_WM_UNIT_TEXT_FILL_FORE_SCHEMECOLOR_INDEX" val="14"/>
  <p:tag name="KSO_WM_UNIT_TEXT_FILL_TYPE" val="1"/>
  <p:tag name="KSO_WM_UNIT_FILL_FORE_SCHEMECOLOR_INDEX_BRIGHTNESS" val="0"/>
  <p:tag name="KSO_WM_UNIT_FILL_FORE_SCHEMECOLOR_INDEX" val="7"/>
  <p:tag name="KSO_WM_UNIT_FILL_TYPE" val="1"/>
</p:tagLst>
</file>

<file path=ppt/tags/tag66.xml><?xml version="1.0" encoding="utf-8"?>
<p:tagLst xmlns:p="http://schemas.openxmlformats.org/presentationml/2006/main">
  <p:tag name="KSO_WM_UNIT_TEXT_FILL_FORE_SCHEMECOLOR_INDEX_BRIGHTNESS" val="0"/>
  <p:tag name="KSO_WM_UNIT_TEXT_FILL_FORE_SCHEMECOLOR_INDEX" val="14"/>
  <p:tag name="KSO_WM_UNIT_TEXT_FILL_TYPE" val="1"/>
  <p:tag name="KSO_WM_UNIT_FILL_FORE_SCHEMECOLOR_INDEX_BRIGHTNESS" val="0"/>
  <p:tag name="KSO_WM_UNIT_FILL_FORE_SCHEMECOLOR_INDEX" val="7"/>
  <p:tag name="KSO_WM_UNIT_FILL_TYPE" val="1"/>
</p:tagLst>
</file>

<file path=ppt/tags/tag67.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68.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69.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70.xml><?xml version="1.0" encoding="utf-8"?>
<p:tagLst xmlns:p="http://schemas.openxmlformats.org/presentationml/2006/main">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13"/>
  <p:tag name="KSO_WM_UNIT_TEXT_FILL_TYPE" val="1"/>
</p:tagLst>
</file>

<file path=ppt/tags/tag71.xml><?xml version="1.0" encoding="utf-8"?>
<p:tagLst xmlns:p="http://schemas.openxmlformats.org/presentationml/2006/main">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13"/>
  <p:tag name="KSO_WM_UNIT_TEXT_FILL_TYPE" val="1"/>
</p:tagLst>
</file>

<file path=ppt/tags/tag72.xml><?xml version="1.0" encoding="utf-8"?>
<p:tagLst xmlns:p="http://schemas.openxmlformats.org/presentationml/2006/main">
  <p:tag name="KSO_WM_UNIT_PLACING_PICTURE_USER_VIEWPORT" val="{&quot;height&quot;:10185,&quot;width&quot;:9090}"/>
</p:tagLst>
</file>

<file path=ppt/tags/tag73.xml><?xml version="1.0" encoding="utf-8"?>
<p:tagLst xmlns:p="http://schemas.openxmlformats.org/presentationml/2006/main">
  <p:tag name="KSO_WPP_MARK_KEY" val="646bdb17-a2fb-4b1d-87ac-0535b93d2fe3"/>
  <p:tag name="COMMONDATA" val="eyJoZGlkIjoiM2I1MzIwZmEyMTc3OTAwNzA0ZTY5YTQ3YjRkYmUzOGQifQ=="/>
</p:tagLst>
</file>

<file path=ppt/theme/theme1.xml><?xml version="1.0" encoding="utf-8"?>
<a:theme xmlns:a="http://schemas.openxmlformats.org/drawingml/2006/main" name="1_默认设计模板">
  <a:themeElements>
    <a:clrScheme name="1_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默认设计模板">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53882" dir="13500000" algn="ctr" rotWithShape="0">
            <a:schemeClr val="bg2">
              <a:alpha val="50000"/>
            </a:schemeClr>
          </a:outerShdw>
        </a:effectLst>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53882" dir="13500000" algn="ctr" rotWithShape="0">
            <a:schemeClr val="bg2">
              <a:alpha val="50000"/>
            </a:schemeClr>
          </a:outerShdw>
        </a:effectLst>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1_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新版空白演示配色">
      <a:dk1>
        <a:sysClr val="windowText" lastClr="000000"/>
      </a:dk1>
      <a:lt1>
        <a:sysClr val="window" lastClr="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默认设计模板">
  <a:themeElements>
    <a:clrScheme name="1_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默认设计模板">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53882" dir="13500000" algn="ctr" rotWithShape="0">
            <a:schemeClr val="bg2">
              <a:alpha val="50000"/>
            </a:schemeClr>
          </a:outerShdw>
        </a:effectLst>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53882" dir="13500000" algn="ctr" rotWithShape="0">
            <a:schemeClr val="bg2">
              <a:alpha val="50000"/>
            </a:schemeClr>
          </a:outerShdw>
        </a:effectLst>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1_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3731</Words>
  <Application>WPS 演示</Application>
  <PresentationFormat>宽屏</PresentationFormat>
  <Paragraphs>237</Paragraphs>
  <Slides>15</Slides>
  <Notes>0</Notes>
  <HiddenSlides>0</HiddenSlides>
  <MMClips>0</MMClips>
  <ScaleCrop>false</ScaleCrop>
  <HeadingPairs>
    <vt:vector size="6" baseType="variant">
      <vt:variant>
        <vt:lpstr>已用的字体</vt:lpstr>
      </vt:variant>
      <vt:variant>
        <vt:i4>9</vt:i4>
      </vt:variant>
      <vt:variant>
        <vt:lpstr>主题</vt:lpstr>
      </vt:variant>
      <vt:variant>
        <vt:i4>3</vt:i4>
      </vt:variant>
      <vt:variant>
        <vt:lpstr>幻灯片标题</vt:lpstr>
      </vt:variant>
      <vt:variant>
        <vt:i4>15</vt:i4>
      </vt:variant>
    </vt:vector>
  </HeadingPairs>
  <TitlesOfParts>
    <vt:vector size="27" baseType="lpstr">
      <vt:lpstr>Arial</vt:lpstr>
      <vt:lpstr>宋体</vt:lpstr>
      <vt:lpstr>Wingdings</vt:lpstr>
      <vt:lpstr>Wingdings</vt:lpstr>
      <vt:lpstr>Calibri</vt:lpstr>
      <vt:lpstr>华文琥珀</vt:lpstr>
      <vt:lpstr>黑体</vt:lpstr>
      <vt:lpstr>微软雅黑</vt:lpstr>
      <vt:lpstr>Arial Unicode MS</vt:lpstr>
      <vt:lpstr>1_默认设计模板</vt:lpstr>
      <vt:lpstr>自定义设计方案</vt:lpstr>
      <vt:lpstr>2_默认设计模板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3D Learning Environment</dc:title>
  <dc:creator>Su</dc:creator>
  <cp:lastModifiedBy>徐^^娜</cp:lastModifiedBy>
  <cp:revision>1641</cp:revision>
  <dcterms:created xsi:type="dcterms:W3CDTF">2021-08-13T05:34:00Z</dcterms:created>
  <dcterms:modified xsi:type="dcterms:W3CDTF">2022-07-20T15:22:36Z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AAA2471CE03441C7963C75D884606A2F</vt:lpwstr>
  </property>
  <property fmtid="{D5CDD505-2E9C-101B-9397-08002B2CF9AE}" pid="3" name="KSOProductBuildVer">
    <vt:lpwstr>2052-11.1.0.11875</vt:lpwstr>
  </property>
</Properties>
</file>